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ason, Talita PH/BR" initials="BTP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9D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8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32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2-08T19:28:26.591" idx="6">
    <p:pos x="1877" y="3440"/>
    <p:text>Adaptado de ... ( Favor traduzir para o português)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482B-5DF1-F74E-8EF0-422AE103322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0F336-4301-604F-AE76-8AE30D4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92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70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61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74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17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0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0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95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0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31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23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8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0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6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6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1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48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2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336-4301-604F-AE76-8AE30D4E08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014447" y="6303981"/>
            <a:ext cx="1021977" cy="520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5834" y="2132845"/>
            <a:ext cx="7149164" cy="911142"/>
          </a:xfrm>
        </p:spPr>
        <p:txBody>
          <a:bodyPr anchor="b">
            <a:noAutofit/>
          </a:bodyPr>
          <a:lstStyle>
            <a:lvl1pPr algn="l">
              <a:defRPr sz="4800" b="0" i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272" y="3049438"/>
            <a:ext cx="7134726" cy="623453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rgbClr val="4599D3"/>
                </a:solidFill>
                <a:latin typeface="Anivers" charset="0"/>
                <a:ea typeface="Anivers" charset="0"/>
                <a:cs typeface="Aniver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IN CASE SUBTITLE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4" y="393209"/>
            <a:ext cx="1639145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9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+ 3 small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6518" y="1318058"/>
            <a:ext cx="8293969" cy="2199949"/>
          </a:xfrm>
        </p:spPr>
        <p:txBody>
          <a:bodyPr/>
          <a:lstStyle>
            <a:lvl1pPr>
              <a:buClr>
                <a:srgbClr val="4599D3"/>
              </a:buClr>
              <a:defRPr sz="2400" b="0" i="0">
                <a:latin typeface="Roboto Light" charset="0"/>
                <a:ea typeface="Roboto Light" charset="0"/>
                <a:cs typeface="Roboto Light" charset="0"/>
              </a:defRPr>
            </a:lvl1pPr>
            <a:lvl2pPr>
              <a:buClr>
                <a:srgbClr val="4599D3"/>
              </a:buClr>
              <a:defRPr sz="2200" b="0" i="0">
                <a:latin typeface="Roboto Light" charset="0"/>
                <a:ea typeface="Roboto Light" charset="0"/>
                <a:cs typeface="Roboto Light" charset="0"/>
              </a:defRPr>
            </a:lvl2pPr>
            <a:lvl3pPr>
              <a:buClr>
                <a:srgbClr val="4599D3"/>
              </a:buClr>
              <a:defRPr b="0" i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buClr>
                <a:srgbClr val="4599D3"/>
              </a:buClr>
              <a:defRPr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buClr>
                <a:srgbClr val="4599D3"/>
              </a:buClr>
              <a:defRPr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27038" y="3826510"/>
            <a:ext cx="2527918" cy="1840461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82425" y="3826509"/>
            <a:ext cx="2527918" cy="184046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304731" y="3826509"/>
            <a:ext cx="2527918" cy="1840461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7" hasCustomPrompt="1"/>
          </p:nvPr>
        </p:nvSpPr>
        <p:spPr>
          <a:xfrm>
            <a:off x="426519" y="5710028"/>
            <a:ext cx="2528520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3304129" y="5710027"/>
            <a:ext cx="2528520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22" name="Content Placeholder 19"/>
          <p:cNvSpPr>
            <a:spLocks noGrp="1"/>
          </p:cNvSpPr>
          <p:nvPr>
            <p:ph sz="quarter" idx="19" hasCustomPrompt="1"/>
          </p:nvPr>
        </p:nvSpPr>
        <p:spPr>
          <a:xfrm>
            <a:off x="6181739" y="5709829"/>
            <a:ext cx="2528520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5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990114" y="6343352"/>
            <a:ext cx="1050191" cy="435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5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46" y="5151538"/>
            <a:ext cx="278442" cy="2784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40267" y="2532583"/>
            <a:ext cx="82634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0" i="0" dirty="0" smtClean="0">
                <a:solidFill>
                  <a:srgbClr val="003366"/>
                </a:solidFill>
                <a:latin typeface="Roboto" charset="0"/>
                <a:ea typeface="Roboto" charset="0"/>
                <a:cs typeface="Roboto" charset="0"/>
              </a:rPr>
              <a:t>Our vision is a world without fragility fractures,</a:t>
            </a:r>
          </a:p>
          <a:p>
            <a:pPr algn="ctr">
              <a:lnSpc>
                <a:spcPct val="150000"/>
              </a:lnSpc>
            </a:pPr>
            <a:r>
              <a:rPr lang="en-US" sz="1800" b="0" i="0" dirty="0" smtClean="0">
                <a:solidFill>
                  <a:srgbClr val="003366"/>
                </a:solidFill>
                <a:latin typeface="Roboto" charset="0"/>
                <a:ea typeface="Roboto" charset="0"/>
                <a:cs typeface="Roboto" charset="0"/>
              </a:rPr>
              <a:t>in which healthy mobility is a reality for all.</a:t>
            </a:r>
            <a:endParaRPr lang="en-US" sz="1800" b="0" i="0" dirty="0">
              <a:solidFill>
                <a:srgbClr val="003366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18" y="5151540"/>
            <a:ext cx="278441" cy="278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80" y="5151540"/>
            <a:ext cx="278441" cy="2784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56" y="5151541"/>
            <a:ext cx="278441" cy="2784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742" y="5151539"/>
            <a:ext cx="278441" cy="278441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7588576" y="65988"/>
            <a:ext cx="1451729" cy="838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00" y="999328"/>
            <a:ext cx="2237400" cy="112615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048817" y="4694008"/>
            <a:ext cx="104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0" i="0" dirty="0" smtClean="0">
                <a:solidFill>
                  <a:srgbClr val="003366"/>
                </a:solidFill>
                <a:latin typeface="Roboto" charset="0"/>
                <a:ea typeface="Roboto" charset="0"/>
                <a:cs typeface="Roboto" charset="0"/>
              </a:rPr>
              <a:t>Join us</a:t>
            </a:r>
            <a:endParaRPr lang="en-US" sz="1500" b="0" i="0" dirty="0">
              <a:solidFill>
                <a:srgbClr val="003366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81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7990114" y="6343352"/>
            <a:ext cx="1050191" cy="435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3" y="2992848"/>
            <a:ext cx="278441" cy="278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2" y="3471124"/>
            <a:ext cx="278441" cy="2784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4" y="2534998"/>
            <a:ext cx="278441" cy="2784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1" y="3944175"/>
            <a:ext cx="278441" cy="27844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263387" y="2326888"/>
            <a:ext cx="3979385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1600" b="0" i="0" dirty="0" err="1" smtClean="0">
                <a:solidFill>
                  <a:srgbClr val="003366"/>
                </a:solidFill>
                <a:latin typeface="Roboto Medium" charset="0"/>
                <a:ea typeface="Roboto Medium" charset="0"/>
                <a:cs typeface="Roboto Medium" charset="0"/>
              </a:rPr>
              <a:t>facebook.</a:t>
            </a:r>
            <a:r>
              <a:rPr lang="en-US" sz="16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com</a:t>
            </a:r>
            <a:r>
              <a:rPr lang="en-US" sz="16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  <a:r>
              <a:rPr lang="en-US" sz="16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iofbonehealth</a:t>
            </a:r>
            <a:r>
              <a:rPr lang="en-US" sz="16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</a:p>
          <a:p>
            <a:pPr algn="l">
              <a:lnSpc>
                <a:spcPts val="3700"/>
              </a:lnSpc>
            </a:pPr>
            <a:r>
              <a:rPr lang="en-US" sz="1700" b="0" i="0" dirty="0" err="1" smtClean="0">
                <a:solidFill>
                  <a:srgbClr val="003366"/>
                </a:solidFill>
                <a:latin typeface="Roboto Medium" charset="0"/>
                <a:ea typeface="Roboto Medium" charset="0"/>
                <a:cs typeface="Roboto Medium" charset="0"/>
              </a:rPr>
              <a:t>instagram.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com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worldosteoporosisday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</a:p>
          <a:p>
            <a:pPr algn="l">
              <a:lnSpc>
                <a:spcPts val="3700"/>
              </a:lnSpc>
            </a:pPr>
            <a:r>
              <a:rPr lang="en-US" sz="1700" b="0" i="0" dirty="0" err="1" smtClean="0">
                <a:solidFill>
                  <a:srgbClr val="003366"/>
                </a:solidFill>
                <a:latin typeface="Roboto Medium" charset="0"/>
                <a:ea typeface="Roboto Medium" charset="0"/>
                <a:cs typeface="Roboto Medium" charset="0"/>
              </a:rPr>
              <a:t>twitter.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com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iofbonehealth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</a:p>
          <a:p>
            <a:pPr algn="l">
              <a:lnSpc>
                <a:spcPts val="3700"/>
              </a:lnSpc>
            </a:pPr>
            <a:r>
              <a:rPr lang="en-US" sz="1700" b="0" i="0" dirty="0" err="1" smtClean="0">
                <a:solidFill>
                  <a:srgbClr val="003366"/>
                </a:solidFill>
                <a:latin typeface="Roboto Medium" charset="0"/>
                <a:ea typeface="Roboto Medium" charset="0"/>
                <a:cs typeface="Roboto Medium" charset="0"/>
              </a:rPr>
              <a:t>youtube.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com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iofbonehealth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</a:p>
          <a:p>
            <a:pPr algn="l">
              <a:lnSpc>
                <a:spcPts val="3700"/>
              </a:lnSpc>
            </a:pPr>
            <a:r>
              <a:rPr lang="en-US" sz="1700" b="0" i="0" dirty="0" err="1" smtClean="0">
                <a:solidFill>
                  <a:srgbClr val="003366"/>
                </a:solidFill>
                <a:latin typeface="Roboto Medium" charset="0"/>
                <a:ea typeface="Roboto Medium" charset="0"/>
                <a:cs typeface="Roboto Medium" charset="0"/>
              </a:rPr>
              <a:t>pinterest.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com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iofbonehealth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7588576" y="65988"/>
            <a:ext cx="1451729" cy="838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4" y="393209"/>
            <a:ext cx="1639145" cy="8195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0" y="4407843"/>
            <a:ext cx="278442" cy="2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9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2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19" y="1309036"/>
            <a:ext cx="8284343" cy="4100361"/>
          </a:xfrm>
        </p:spPr>
        <p:txBody>
          <a:bodyPr/>
          <a:lstStyle>
            <a:lvl1pPr>
              <a:buClr>
                <a:srgbClr val="4599D3"/>
              </a:buClr>
              <a:defRPr sz="2400" b="0" i="0">
                <a:latin typeface="Roboto Light" charset="0"/>
                <a:ea typeface="Roboto Light" charset="0"/>
                <a:cs typeface="Roboto Light" charset="0"/>
              </a:defRPr>
            </a:lvl1pPr>
            <a:lvl2pPr>
              <a:buClr>
                <a:srgbClr val="4599D3"/>
              </a:buClr>
              <a:defRPr sz="2200" b="0" i="0">
                <a:latin typeface="Roboto Light" charset="0"/>
                <a:ea typeface="Roboto Light" charset="0"/>
                <a:cs typeface="Roboto Light" charset="0"/>
              </a:defRPr>
            </a:lvl2pPr>
            <a:lvl3pPr>
              <a:buClr>
                <a:srgbClr val="4599D3"/>
              </a:buClr>
              <a:defRPr b="0" i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buClr>
                <a:srgbClr val="4599D3"/>
              </a:buClr>
              <a:defRPr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buClr>
                <a:srgbClr val="4599D3"/>
              </a:buClr>
              <a:defRPr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0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pic +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126156" y="1305243"/>
            <a:ext cx="6885588" cy="3532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9"/>
          <p:cNvSpPr>
            <a:spLocks noGrp="1"/>
          </p:cNvSpPr>
          <p:nvPr>
            <p:ph sz="quarter" idx="17" hasCustomPrompt="1"/>
          </p:nvPr>
        </p:nvSpPr>
        <p:spPr>
          <a:xfrm>
            <a:off x="3304690" y="4837715"/>
            <a:ext cx="2528520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426519" y="5425472"/>
            <a:ext cx="8313220" cy="561407"/>
          </a:xfrm>
        </p:spPr>
        <p:txBody>
          <a:bodyPr>
            <a:noAutofit/>
          </a:bodyPr>
          <a:lstStyle>
            <a:lvl1pPr marL="285750" indent="-285750" algn="l">
              <a:buClr>
                <a:srgbClr val="4599D3"/>
              </a:buClr>
              <a:buFont typeface="Arial" charset="0"/>
              <a:buChar char="•"/>
              <a:defRPr sz="1800" b="0" i="0" baseline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In case of text here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4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pics +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73025" y="1291218"/>
            <a:ext cx="3667225" cy="3532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7" hasCustomPrompt="1"/>
          </p:nvPr>
        </p:nvSpPr>
        <p:spPr>
          <a:xfrm>
            <a:off x="1342377" y="4878301"/>
            <a:ext cx="2528520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426519" y="5461835"/>
            <a:ext cx="8313220" cy="561407"/>
          </a:xfrm>
        </p:spPr>
        <p:txBody>
          <a:bodyPr>
            <a:noAutofit/>
          </a:bodyPr>
          <a:lstStyle>
            <a:lvl1pPr marL="285750" indent="-285750" algn="l">
              <a:buClr>
                <a:srgbClr val="4599D3"/>
              </a:buClr>
              <a:buFont typeface="Arial" charset="0"/>
              <a:buChar char="•"/>
              <a:defRPr sz="1800" b="0" i="0" baseline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In case of text here</a:t>
            </a:r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703750" y="1291218"/>
            <a:ext cx="3667225" cy="3532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20" hasCustomPrompt="1"/>
          </p:nvPr>
        </p:nvSpPr>
        <p:spPr>
          <a:xfrm>
            <a:off x="5273102" y="4878300"/>
            <a:ext cx="2528520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+mj-lt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8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g pics +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26519" y="1584122"/>
            <a:ext cx="2602431" cy="23963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7" hasCustomPrompt="1"/>
          </p:nvPr>
        </p:nvSpPr>
        <p:spPr>
          <a:xfrm>
            <a:off x="426519" y="4063214"/>
            <a:ext cx="2602431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426519" y="4839725"/>
            <a:ext cx="8313220" cy="1129456"/>
          </a:xfrm>
        </p:spPr>
        <p:txBody>
          <a:bodyPr>
            <a:noAutofit/>
          </a:bodyPr>
          <a:lstStyle>
            <a:lvl1pPr marL="285750" indent="-285750" algn="l">
              <a:buClr>
                <a:srgbClr val="4599D3"/>
              </a:buClr>
              <a:buFont typeface="Arial" charset="0"/>
              <a:buChar char="•"/>
              <a:defRPr sz="1800" b="0" i="0" baseline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In case of text here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3281913" y="1584122"/>
            <a:ext cx="2602431" cy="23963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137307" y="1584122"/>
            <a:ext cx="2602431" cy="23963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Content Placeholder 19"/>
          <p:cNvSpPr>
            <a:spLocks noGrp="1"/>
          </p:cNvSpPr>
          <p:nvPr>
            <p:ph sz="quarter" idx="23" hasCustomPrompt="1"/>
          </p:nvPr>
        </p:nvSpPr>
        <p:spPr>
          <a:xfrm>
            <a:off x="3270784" y="4063214"/>
            <a:ext cx="2602431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17" name="Content Placeholder 19"/>
          <p:cNvSpPr>
            <a:spLocks noGrp="1"/>
          </p:cNvSpPr>
          <p:nvPr>
            <p:ph sz="quarter" idx="24" hasCustomPrompt="1"/>
          </p:nvPr>
        </p:nvSpPr>
        <p:spPr>
          <a:xfrm>
            <a:off x="6133696" y="4063214"/>
            <a:ext cx="2602431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+ 1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8"/>
          </p:nvPr>
        </p:nvSpPr>
        <p:spPr>
          <a:xfrm>
            <a:off x="426519" y="1491053"/>
            <a:ext cx="4239749" cy="4226086"/>
          </a:xfrm>
        </p:spPr>
        <p:txBody>
          <a:bodyPr>
            <a:noAutofit/>
          </a:bodyPr>
          <a:lstStyle>
            <a:lvl1pPr marL="285750" indent="-285750" algn="l">
              <a:buClr>
                <a:srgbClr val="4599D3"/>
              </a:buClr>
              <a:buFont typeface="Arial" charset="0"/>
              <a:buChar char="•"/>
              <a:defRPr sz="2000" b="0" i="0" baseline="0">
                <a:latin typeface="Roboto Light" charset="0"/>
                <a:ea typeface="Roboto Light" charset="0"/>
                <a:cs typeface="Roboto Light" charset="0"/>
              </a:defRPr>
            </a:lvl1pPr>
            <a:lvl2pPr>
              <a:defRPr sz="1900" b="0" i="0">
                <a:latin typeface="Roboto Light" charset="0"/>
                <a:ea typeface="Roboto Light" charset="0"/>
                <a:cs typeface="Roboto Light" charset="0"/>
              </a:defRPr>
            </a:lvl2pPr>
            <a:lvl3pPr>
              <a:defRPr sz="1800" b="0" i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defRPr sz="17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7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930219" y="1491053"/>
            <a:ext cx="3809519" cy="39432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7" hasCustomPrompt="1"/>
          </p:nvPr>
        </p:nvSpPr>
        <p:spPr>
          <a:xfrm>
            <a:off x="5533762" y="5434294"/>
            <a:ext cx="2602431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2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+ 2 small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8"/>
          </p:nvPr>
        </p:nvSpPr>
        <p:spPr>
          <a:xfrm>
            <a:off x="426519" y="1371996"/>
            <a:ext cx="4239749" cy="4470280"/>
          </a:xfrm>
        </p:spPr>
        <p:txBody>
          <a:bodyPr>
            <a:noAutofit/>
          </a:bodyPr>
          <a:lstStyle>
            <a:lvl1pPr marL="285750" indent="-285750" algn="l">
              <a:buClr>
                <a:srgbClr val="4599D3"/>
              </a:buClr>
              <a:buFont typeface="Arial" charset="0"/>
              <a:buChar char="•"/>
              <a:defRPr sz="2000" b="0" i="0" baseline="0">
                <a:latin typeface="Roboto Light" charset="0"/>
                <a:ea typeface="Roboto Light" charset="0"/>
                <a:cs typeface="Roboto Light" charset="0"/>
              </a:defRPr>
            </a:lvl1pPr>
            <a:lvl2pPr>
              <a:defRPr sz="1900" b="0" i="0">
                <a:latin typeface="Roboto Light" charset="0"/>
                <a:ea typeface="Roboto Light" charset="0"/>
                <a:cs typeface="Roboto Light" charset="0"/>
              </a:defRPr>
            </a:lvl2pPr>
            <a:lvl3pPr>
              <a:defRPr sz="1800" b="0" i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defRPr sz="17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7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5092787" y="867592"/>
            <a:ext cx="3646951" cy="2347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5081658" y="3695056"/>
            <a:ext cx="3646951" cy="2347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7" hasCustomPrompt="1"/>
          </p:nvPr>
        </p:nvSpPr>
        <p:spPr>
          <a:xfrm>
            <a:off x="5603917" y="6053141"/>
            <a:ext cx="2602431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24" hasCustomPrompt="1"/>
          </p:nvPr>
        </p:nvSpPr>
        <p:spPr>
          <a:xfrm>
            <a:off x="5603916" y="3224558"/>
            <a:ext cx="2602431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7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3" r:id="rId3"/>
    <p:sldLayoutId id="2147483662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63" r:id="rId10"/>
    <p:sldLayoutId id="2147483668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170" y="2440663"/>
            <a:ext cx="7976728" cy="911142"/>
          </a:xfrm>
        </p:spPr>
        <p:txBody>
          <a:bodyPr/>
          <a:lstStyle/>
          <a:p>
            <a:r>
              <a:rPr lang="pt-BR" altLang="fr-FR" sz="3800" cap="all" dirty="0">
                <a:latin typeface="Calibri" charset="0"/>
                <a:ea typeface="Calibri" charset="0"/>
                <a:cs typeface="Calibri" charset="0"/>
              </a:rPr>
              <a:t>Ingestão de cálcio na dieta de adultos ao redor do mundo</a:t>
            </a:r>
            <a:r>
              <a:rPr lang="pt-BR" altLang="fr-FR" sz="3800" cap="all" dirty="0" smtClean="0">
                <a:latin typeface="Calibri" charset="0"/>
                <a:ea typeface="Calibri" charset="0"/>
                <a:cs typeface="Calibri" charset="0"/>
              </a:rPr>
              <a:t>:</a:t>
            </a:r>
            <a:endParaRPr lang="fr-CH" altLang="fr-FR" sz="3800" cap="all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608" y="3429683"/>
            <a:ext cx="7134726" cy="623453"/>
          </a:xfrm>
        </p:spPr>
        <p:txBody>
          <a:bodyPr/>
          <a:lstStyle/>
          <a:p>
            <a:r>
              <a:rPr lang="pt-BR" altLang="fr-FR" sz="3600" cap="all" dirty="0">
                <a:latin typeface="Calibri" charset="0"/>
                <a:ea typeface="Calibri" charset="0"/>
                <a:cs typeface="Calibri" charset="0"/>
              </a:rPr>
              <a:t>uma revisão sistemática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204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580901"/>
            <a:ext cx="8284343" cy="4100361"/>
          </a:xfrm>
        </p:spPr>
        <p:txBody>
          <a:bodyPr>
            <a:normAutofit lnSpcReduction="10000"/>
          </a:bodyPr>
          <a:lstStyle/>
          <a:p>
            <a:r>
              <a:rPr lang="pt-BR" altLang="fr-FR" sz="2600" dirty="0">
                <a:latin typeface="+mj-lt"/>
              </a:rPr>
              <a:t>Muitos</a:t>
            </a:r>
            <a:r>
              <a:rPr lang="en-US" altLang="fr-FR" sz="2600" dirty="0">
                <a:latin typeface="+mj-lt"/>
              </a:rPr>
              <a:t> </a:t>
            </a:r>
            <a:r>
              <a:rPr lang="en-US" altLang="fr-FR" sz="2600" dirty="0" err="1">
                <a:latin typeface="+mj-lt"/>
              </a:rPr>
              <a:t>países</a:t>
            </a:r>
            <a:r>
              <a:rPr lang="en-US" altLang="fr-FR" sz="2600" dirty="0">
                <a:latin typeface="+mj-lt"/>
              </a:rPr>
              <a:t> da </a:t>
            </a:r>
            <a:r>
              <a:rPr lang="en-US" altLang="fr-FR" sz="2600" dirty="0" err="1">
                <a:latin typeface="+mj-lt"/>
              </a:rPr>
              <a:t>África</a:t>
            </a:r>
            <a:r>
              <a:rPr lang="en-US" altLang="fr-FR" sz="2600" dirty="0">
                <a:latin typeface="+mj-lt"/>
              </a:rPr>
              <a:t>, da </a:t>
            </a:r>
            <a:r>
              <a:rPr lang="en-US" altLang="fr-FR" sz="2600" dirty="0" err="1">
                <a:latin typeface="+mj-lt"/>
              </a:rPr>
              <a:t>América</a:t>
            </a:r>
            <a:r>
              <a:rPr lang="en-US" altLang="fr-FR" sz="2600" dirty="0">
                <a:latin typeface="+mj-lt"/>
              </a:rPr>
              <a:t> Central, da </a:t>
            </a:r>
            <a:r>
              <a:rPr lang="en-US" altLang="fr-FR" sz="2600" dirty="0" err="1">
                <a:latin typeface="+mj-lt"/>
              </a:rPr>
              <a:t>América</a:t>
            </a:r>
            <a:r>
              <a:rPr lang="en-US" altLang="fr-FR" sz="2600" dirty="0">
                <a:latin typeface="+mj-lt"/>
              </a:rPr>
              <a:t> do </a:t>
            </a:r>
            <a:r>
              <a:rPr lang="en-US" altLang="fr-FR" sz="2600" dirty="0" err="1">
                <a:latin typeface="+mj-lt"/>
              </a:rPr>
              <a:t>Sul</a:t>
            </a:r>
            <a:r>
              <a:rPr lang="en-US" altLang="fr-FR" sz="2600" dirty="0">
                <a:latin typeface="+mj-lt"/>
              </a:rPr>
              <a:t>, do </a:t>
            </a:r>
            <a:r>
              <a:rPr lang="en-US" altLang="fr-FR" sz="2600" dirty="0" err="1">
                <a:latin typeface="+mj-lt"/>
              </a:rPr>
              <a:t>Meio</a:t>
            </a:r>
            <a:r>
              <a:rPr lang="en-US" altLang="fr-FR" sz="2600" dirty="0">
                <a:latin typeface="+mj-lt"/>
              </a:rPr>
              <a:t> </a:t>
            </a:r>
            <a:r>
              <a:rPr lang="en-US" altLang="fr-FR" sz="2600" dirty="0" err="1">
                <a:latin typeface="+mj-lt"/>
              </a:rPr>
              <a:t>Oriente</a:t>
            </a:r>
            <a:r>
              <a:rPr lang="en-US" altLang="fr-FR" sz="2600" dirty="0">
                <a:latin typeface="+mj-lt"/>
              </a:rPr>
              <a:t> e da </a:t>
            </a:r>
            <a:r>
              <a:rPr lang="en-US" altLang="fr-FR" sz="2600" dirty="0" err="1">
                <a:latin typeface="+mj-lt"/>
              </a:rPr>
              <a:t>Ásia</a:t>
            </a:r>
            <a:r>
              <a:rPr lang="en-US" altLang="fr-FR" sz="2600" dirty="0">
                <a:latin typeface="+mj-lt"/>
              </a:rPr>
              <a:t> Central </a:t>
            </a:r>
            <a:r>
              <a:rPr lang="en-US" altLang="fr-FR" sz="2600" dirty="0" err="1">
                <a:latin typeface="+mj-lt"/>
              </a:rPr>
              <a:t>não</a:t>
            </a:r>
            <a:r>
              <a:rPr lang="en-US" altLang="fr-FR" sz="2600" dirty="0">
                <a:latin typeface="+mj-lt"/>
              </a:rPr>
              <a:t> </a:t>
            </a:r>
            <a:r>
              <a:rPr lang="en-US" altLang="fr-FR" sz="2600" dirty="0" err="1">
                <a:latin typeface="+mj-lt"/>
              </a:rPr>
              <a:t>dispunham</a:t>
            </a:r>
            <a:r>
              <a:rPr lang="en-US" altLang="fr-FR" sz="2600" dirty="0">
                <a:latin typeface="+mj-lt"/>
              </a:rPr>
              <a:t> de </a:t>
            </a:r>
            <a:r>
              <a:rPr lang="en-US" altLang="fr-FR" sz="2600" dirty="0" err="1">
                <a:latin typeface="+mj-lt"/>
              </a:rPr>
              <a:t>estimativas</a:t>
            </a:r>
            <a:r>
              <a:rPr lang="en-US" altLang="fr-FR" sz="2600" dirty="0">
                <a:latin typeface="+mj-lt"/>
              </a:rPr>
              <a:t> </a:t>
            </a:r>
          </a:p>
          <a:p>
            <a:endParaRPr lang="en-US" altLang="fr-FR" sz="2600" dirty="0">
              <a:latin typeface="+mj-lt"/>
            </a:endParaRPr>
          </a:p>
          <a:p>
            <a:r>
              <a:rPr lang="fr-CH" altLang="fr-FR" sz="2600" dirty="0" err="1">
                <a:latin typeface="+mj-lt"/>
              </a:rPr>
              <a:t>Todos</a:t>
            </a:r>
            <a:r>
              <a:rPr lang="fr-CH" altLang="fr-FR" sz="2600" dirty="0">
                <a:latin typeface="+mj-lt"/>
              </a:rPr>
              <a:t> os </a:t>
            </a:r>
            <a:r>
              <a:rPr lang="fr-CH" altLang="fr-FR" sz="2600" dirty="0" err="1">
                <a:latin typeface="+mj-lt"/>
              </a:rPr>
              <a:t>países</a:t>
            </a:r>
            <a:r>
              <a:rPr lang="fr-CH" altLang="fr-FR" sz="2600" dirty="0">
                <a:latin typeface="+mj-lt"/>
              </a:rPr>
              <a:t> do Norte da Europa </a:t>
            </a:r>
            <a:r>
              <a:rPr lang="fr-CH" altLang="fr-FR" sz="2600" dirty="0" err="1">
                <a:latin typeface="+mj-lt"/>
              </a:rPr>
              <a:t>tiveram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uma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ingestão</a:t>
            </a:r>
            <a:r>
              <a:rPr lang="fr-CH" altLang="fr-FR" sz="2600" dirty="0">
                <a:latin typeface="+mj-lt"/>
              </a:rPr>
              <a:t> média de Ca &gt;1.000 mg/dia. </a:t>
            </a:r>
            <a:endParaRPr lang="fr-CH" altLang="fr-FR" sz="2600" dirty="0" smtClean="0">
              <a:latin typeface="+mj-lt"/>
            </a:endParaRPr>
          </a:p>
          <a:p>
            <a:endParaRPr lang="fr-CH" altLang="fr-FR" sz="2600" dirty="0">
              <a:latin typeface="+mj-lt"/>
            </a:endParaRPr>
          </a:p>
          <a:p>
            <a:r>
              <a:rPr lang="en-US" altLang="fr-FR" sz="2600" dirty="0" err="1">
                <a:latin typeface="+mj-lt"/>
              </a:rPr>
              <a:t>Não</a:t>
            </a:r>
            <a:r>
              <a:rPr lang="en-US" altLang="fr-FR" sz="2600" dirty="0">
                <a:latin typeface="+mj-lt"/>
              </a:rPr>
              <a:t> </a:t>
            </a:r>
            <a:r>
              <a:rPr lang="en-US" altLang="fr-FR" sz="2600" dirty="0" err="1">
                <a:latin typeface="+mj-lt"/>
              </a:rPr>
              <a:t>há</a:t>
            </a:r>
            <a:r>
              <a:rPr lang="en-US" altLang="fr-FR" sz="2600" dirty="0">
                <a:latin typeface="+mj-lt"/>
              </a:rPr>
              <a:t> um </a:t>
            </a:r>
            <a:r>
              <a:rPr lang="en-US" altLang="fr-FR" sz="2600" dirty="0" err="1">
                <a:latin typeface="+mj-lt"/>
              </a:rPr>
              <a:t>padrão</a:t>
            </a:r>
            <a:r>
              <a:rPr lang="en-US" altLang="fr-FR" sz="2600" dirty="0">
                <a:latin typeface="+mj-lt"/>
              </a:rPr>
              <a:t> </a:t>
            </a:r>
            <a:r>
              <a:rPr lang="en-US" altLang="fr-FR" sz="2600" dirty="0" err="1">
                <a:latin typeface="+mj-lt"/>
              </a:rPr>
              <a:t>claro</a:t>
            </a:r>
            <a:r>
              <a:rPr lang="en-US" altLang="fr-FR" sz="2600" dirty="0">
                <a:latin typeface="+mj-lt"/>
              </a:rPr>
              <a:t> </a:t>
            </a:r>
            <a:r>
              <a:rPr lang="en-US" altLang="fr-FR" sz="2600" dirty="0" err="1">
                <a:latin typeface="+mj-lt"/>
              </a:rPr>
              <a:t>baseado</a:t>
            </a:r>
            <a:r>
              <a:rPr lang="en-US" altLang="fr-FR" sz="2600" dirty="0">
                <a:latin typeface="+mj-lt"/>
              </a:rPr>
              <a:t> </a:t>
            </a:r>
            <a:r>
              <a:rPr lang="en-US" altLang="fr-FR" sz="2600" dirty="0" err="1">
                <a:latin typeface="+mj-lt"/>
              </a:rPr>
              <a:t>em</a:t>
            </a:r>
            <a:r>
              <a:rPr lang="en-US" altLang="fr-FR" sz="2600" dirty="0">
                <a:latin typeface="+mj-lt"/>
              </a:rPr>
              <a:t> </a:t>
            </a:r>
            <a:r>
              <a:rPr lang="en-US" altLang="fr-FR" sz="2600" dirty="0" err="1">
                <a:latin typeface="+mj-lt"/>
              </a:rPr>
              <a:t>sexo</a:t>
            </a:r>
            <a:r>
              <a:rPr lang="en-US" altLang="fr-FR" sz="2600" dirty="0">
                <a:latin typeface="+mj-lt"/>
              </a:rPr>
              <a:t>, </a:t>
            </a:r>
            <a:r>
              <a:rPr lang="en-US" altLang="fr-FR" sz="2600" dirty="0" err="1">
                <a:latin typeface="+mj-lt"/>
              </a:rPr>
              <a:t>idade</a:t>
            </a:r>
            <a:r>
              <a:rPr lang="en-US" altLang="fr-FR" sz="2600" dirty="0">
                <a:latin typeface="+mj-lt"/>
              </a:rPr>
              <a:t>, zona de </a:t>
            </a:r>
            <a:r>
              <a:rPr lang="en-US" altLang="fr-FR" sz="2600" dirty="0" err="1">
                <a:latin typeface="+mj-lt"/>
              </a:rPr>
              <a:t>residência</a:t>
            </a:r>
            <a:r>
              <a:rPr lang="en-US" altLang="fr-FR" sz="2600" dirty="0">
                <a:latin typeface="+mj-lt"/>
              </a:rPr>
              <a:t> (se </a:t>
            </a:r>
            <a:r>
              <a:rPr lang="en-US" altLang="fr-FR" sz="2600" dirty="0" err="1">
                <a:latin typeface="+mj-lt"/>
              </a:rPr>
              <a:t>urbana</a:t>
            </a:r>
            <a:r>
              <a:rPr lang="en-US" altLang="fr-FR" sz="2600" dirty="0">
                <a:latin typeface="+mj-lt"/>
              </a:rPr>
              <a:t> </a:t>
            </a:r>
            <a:r>
              <a:rPr lang="en-US" altLang="fr-FR" sz="2600" dirty="0" err="1">
                <a:latin typeface="+mj-lt"/>
              </a:rPr>
              <a:t>ou</a:t>
            </a:r>
            <a:r>
              <a:rPr lang="en-US" altLang="fr-FR" sz="2600" dirty="0">
                <a:latin typeface="+mj-lt"/>
              </a:rPr>
              <a:t> rural) </a:t>
            </a:r>
            <a:r>
              <a:rPr lang="en-US" altLang="fr-FR" sz="2600" dirty="0" err="1">
                <a:latin typeface="+mj-lt"/>
              </a:rPr>
              <a:t>ou</a:t>
            </a:r>
            <a:r>
              <a:rPr lang="en-US" altLang="fr-FR" sz="2600" dirty="0">
                <a:latin typeface="+mj-lt"/>
              </a:rPr>
              <a:t> </a:t>
            </a:r>
            <a:r>
              <a:rPr lang="en-US" altLang="fr-FR" sz="2600" dirty="0" err="1">
                <a:latin typeface="+mj-lt"/>
              </a:rPr>
              <a:t>faixa</a:t>
            </a:r>
            <a:r>
              <a:rPr lang="en-US" altLang="fr-FR" sz="2600" dirty="0">
                <a:latin typeface="+mj-lt"/>
              </a:rPr>
              <a:t> de </a:t>
            </a:r>
            <a:r>
              <a:rPr lang="en-US" altLang="fr-FR" sz="2600" dirty="0" err="1">
                <a:latin typeface="+mj-lt"/>
              </a:rPr>
              <a:t>renda</a:t>
            </a:r>
            <a:r>
              <a:rPr lang="en-US" altLang="fr-FR" sz="2600" dirty="0">
                <a:latin typeface="+mj-lt"/>
              </a:rPr>
              <a:t> </a:t>
            </a:r>
            <a:r>
              <a:rPr lang="en-US" altLang="fr-FR" sz="2600" dirty="0" err="1">
                <a:latin typeface="+mj-lt"/>
              </a:rPr>
              <a:t>nos</a:t>
            </a:r>
            <a:r>
              <a:rPr lang="en-US" altLang="fr-FR" sz="2600" dirty="0">
                <a:latin typeface="+mj-lt"/>
              </a:rPr>
              <a:t> </a:t>
            </a:r>
            <a:r>
              <a:rPr lang="en-US" altLang="fr-FR" sz="2600" dirty="0" err="1">
                <a:latin typeface="+mj-lt"/>
              </a:rPr>
              <a:t>diferentes</a:t>
            </a:r>
            <a:r>
              <a:rPr lang="en-US" altLang="fr-FR" sz="2600" dirty="0">
                <a:latin typeface="+mj-lt"/>
              </a:rPr>
              <a:t> </a:t>
            </a:r>
            <a:r>
              <a:rPr lang="en-US" altLang="fr-FR" sz="2600" dirty="0" err="1">
                <a:latin typeface="+mj-lt"/>
              </a:rPr>
              <a:t>países</a:t>
            </a:r>
            <a:r>
              <a:rPr lang="en-US" altLang="fr-FR" sz="2600" dirty="0" smtClean="0">
                <a:latin typeface="+mj-lt"/>
              </a:rPr>
              <a:t>.</a:t>
            </a:r>
            <a:endParaRPr lang="fr-CH" altLang="fr-FR" sz="26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/>
              <a:t>RESULTADOS </a:t>
            </a:r>
            <a:r>
              <a:rPr lang="fr-CH" sz="3600" dirty="0" smtClean="0"/>
              <a:t>II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52631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861299"/>
            <a:ext cx="8284343" cy="3118108"/>
          </a:xfrm>
        </p:spPr>
        <p:txBody>
          <a:bodyPr>
            <a:normAutofit fontScale="92500" lnSpcReduction="10000"/>
          </a:bodyPr>
          <a:lstStyle/>
          <a:p>
            <a:r>
              <a:rPr lang="fr-CH" altLang="fr-FR" sz="2600" dirty="0" err="1">
                <a:latin typeface="+mj-lt"/>
              </a:rPr>
              <a:t>Apenas</a:t>
            </a:r>
            <a:r>
              <a:rPr lang="fr-CH" altLang="fr-FR" sz="2600" dirty="0">
                <a:latin typeface="+mj-lt"/>
              </a:rPr>
              <a:t> 18 dos 74 </a:t>
            </a:r>
            <a:r>
              <a:rPr lang="fr-CH" altLang="fr-FR" sz="2600" dirty="0" err="1">
                <a:latin typeface="+mj-lt"/>
              </a:rPr>
              <a:t>países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contavam</a:t>
            </a:r>
            <a:r>
              <a:rPr lang="fr-CH" altLang="fr-FR" sz="2600" dirty="0">
                <a:latin typeface="+mj-lt"/>
              </a:rPr>
              <a:t> com </a:t>
            </a:r>
            <a:r>
              <a:rPr lang="fr-CH" altLang="fr-FR" sz="2600" dirty="0" err="1">
                <a:latin typeface="+mj-lt"/>
              </a:rPr>
              <a:t>dados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atuais</a:t>
            </a:r>
            <a:r>
              <a:rPr lang="fr-CH" altLang="fr-FR" sz="2600" dirty="0">
                <a:latin typeface="+mj-lt"/>
              </a:rPr>
              <a:t> e </a:t>
            </a:r>
            <a:r>
              <a:rPr lang="fr-CH" altLang="fr-FR" sz="2600" dirty="0" err="1">
                <a:latin typeface="+mj-lt"/>
              </a:rPr>
              <a:t>representativos</a:t>
            </a:r>
            <a:r>
              <a:rPr lang="fr-CH" altLang="fr-FR" sz="2600" dirty="0">
                <a:latin typeface="+mj-lt"/>
              </a:rPr>
              <a:t> do </a:t>
            </a:r>
            <a:r>
              <a:rPr lang="fr-CH" altLang="fr-FR" sz="2600" dirty="0" err="1">
                <a:latin typeface="+mj-lt"/>
              </a:rPr>
              <a:t>país</a:t>
            </a:r>
            <a:r>
              <a:rPr lang="fr-CH" altLang="fr-FR" sz="2600" dirty="0" smtClean="0">
                <a:latin typeface="+mj-lt"/>
              </a:rPr>
              <a:t>.</a:t>
            </a:r>
          </a:p>
          <a:p>
            <a:endParaRPr lang="fr-CH" altLang="fr-FR" sz="2600" dirty="0">
              <a:latin typeface="+mj-lt"/>
            </a:endParaRPr>
          </a:p>
          <a:p>
            <a:r>
              <a:rPr lang="fr-CH" altLang="fr-FR" sz="2600" dirty="0">
                <a:latin typeface="+mj-lt"/>
              </a:rPr>
              <a:t>Os </a:t>
            </a:r>
            <a:r>
              <a:rPr lang="fr-CH" altLang="fr-FR" sz="2600" dirty="0" err="1">
                <a:latin typeface="+mj-lt"/>
              </a:rPr>
              <a:t>tamanhos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das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amostragens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variaram</a:t>
            </a:r>
            <a:r>
              <a:rPr lang="fr-CH" altLang="fr-FR" sz="2600" dirty="0">
                <a:latin typeface="+mj-lt"/>
              </a:rPr>
              <a:t> de 32 a  306.329 participantes</a:t>
            </a:r>
            <a:r>
              <a:rPr lang="fr-CH" altLang="fr-FR" sz="2600" dirty="0" smtClean="0">
                <a:latin typeface="+mj-lt"/>
              </a:rPr>
              <a:t>.</a:t>
            </a:r>
          </a:p>
          <a:p>
            <a:endParaRPr lang="fr-CH" altLang="fr-FR" sz="2600" dirty="0">
              <a:latin typeface="+mj-lt"/>
            </a:endParaRPr>
          </a:p>
          <a:p>
            <a:r>
              <a:rPr lang="fr-CH" altLang="fr-FR" sz="2600" dirty="0">
                <a:latin typeface="+mj-lt"/>
              </a:rPr>
              <a:t>35% dos </a:t>
            </a:r>
            <a:r>
              <a:rPr lang="fr-CH" altLang="fr-FR" sz="2600" dirty="0" err="1">
                <a:latin typeface="+mj-lt"/>
              </a:rPr>
              <a:t>estudos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foram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realizados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em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povoados</a:t>
            </a:r>
            <a:r>
              <a:rPr lang="fr-CH" altLang="fr-FR" sz="2600" dirty="0">
                <a:latin typeface="+mj-lt"/>
              </a:rPr>
              <a:t>, </a:t>
            </a:r>
            <a:r>
              <a:rPr lang="fr-CH" altLang="fr-FR" sz="2600" dirty="0" err="1">
                <a:latin typeface="+mj-lt"/>
              </a:rPr>
              <a:t>cidades</a:t>
            </a:r>
            <a:r>
              <a:rPr lang="fr-CH" altLang="fr-FR" sz="2600" dirty="0">
                <a:latin typeface="+mj-lt"/>
              </a:rPr>
              <a:t> ou </a:t>
            </a:r>
            <a:r>
              <a:rPr lang="fr-CH" altLang="fr-FR" sz="2600" dirty="0" err="1">
                <a:latin typeface="+mj-lt"/>
              </a:rPr>
              <a:t>regiões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específicas</a:t>
            </a:r>
            <a:r>
              <a:rPr lang="fr-CH" altLang="fr-FR" sz="2600" dirty="0">
                <a:latin typeface="+mj-lt"/>
              </a:rPr>
              <a:t>.</a:t>
            </a:r>
            <a:endParaRPr lang="en-US" sz="26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cap="all" dirty="0" err="1"/>
              <a:t>Limitações</a:t>
            </a:r>
            <a:endParaRPr lang="en-US" sz="3800" cap="all" dirty="0"/>
          </a:p>
        </p:txBody>
      </p:sp>
    </p:spTree>
    <p:extLst>
      <p:ext uri="{BB962C8B-B14F-4D97-AF65-F5344CB8AC3E}">
        <p14:creationId xmlns:p14="http://schemas.microsoft.com/office/powerpoint/2010/main" val="17378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19" y="360765"/>
            <a:ext cx="8536412" cy="1114950"/>
          </a:xfrm>
        </p:spPr>
        <p:txBody>
          <a:bodyPr/>
          <a:lstStyle/>
          <a:p>
            <a:r>
              <a:rPr lang="pt-BR" sz="3800" cap="all" dirty="0">
                <a:latin typeface="Calibri" charset="0"/>
                <a:ea typeface="Calibri" charset="0"/>
                <a:cs typeface="Calibri" charset="0"/>
              </a:rPr>
              <a:t>Ingestão de cálcio na dieta de adultos ao redor do mundo</a:t>
            </a:r>
            <a:endParaRPr lang="en-US" sz="3800" cap="all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72" y="1589379"/>
            <a:ext cx="6969682" cy="451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4725" y="6095169"/>
            <a:ext cx="42098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 smtClean="0">
                <a:latin typeface="Calibri Light" charset="0"/>
                <a:ea typeface="Calibri Light" charset="0"/>
                <a:cs typeface="Calibri Light" charset="0"/>
              </a:rPr>
              <a:t>Osteoporos</a:t>
            </a:r>
            <a:r>
              <a:rPr lang="fr-CH" sz="1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sz="1600" dirty="0">
                <a:latin typeface="Calibri Light" charset="0"/>
                <a:ea typeface="Calibri Light" charset="0"/>
                <a:cs typeface="Calibri Light" charset="0"/>
              </a:rPr>
              <a:t>Int (2017) 28:3315-3324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5" y="4165461"/>
            <a:ext cx="1206090" cy="18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800" dirty="0">
                <a:latin typeface="Calibri" charset="0"/>
                <a:ea typeface="Calibri" charset="0"/>
                <a:cs typeface="Calibri" charset="0"/>
              </a:rPr>
              <a:t>NA REGIÃO ÁSIA-PACÍFICO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74" y="1046653"/>
            <a:ext cx="7175752" cy="508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5065" y="6075555"/>
            <a:ext cx="544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CH" alt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Adaptado</a:t>
            </a:r>
            <a:r>
              <a:rPr lang="fr-CH" altLang="en-US" sz="1600" dirty="0" smtClean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fr-CH" alt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Osteoporos</a:t>
            </a:r>
            <a:r>
              <a:rPr lang="fr-CH" altLang="en-US" sz="1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>
                <a:latin typeface="Calibri Light" charset="0"/>
                <a:ea typeface="Calibri Light" charset="0"/>
                <a:cs typeface="Calibri Light" charset="0"/>
              </a:rPr>
              <a:t>Int (2017) </a:t>
            </a:r>
            <a:r>
              <a:rPr lang="fr-CH" altLang="en-US" sz="1600" dirty="0" smtClean="0">
                <a:latin typeface="Calibri Light" charset="0"/>
                <a:ea typeface="Calibri Light" charset="0"/>
                <a:cs typeface="Calibri Light" charset="0"/>
              </a:rPr>
              <a:t>28:3315-3324</a:t>
            </a:r>
            <a:endParaRPr lang="fr-CH" alt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71" y="3509174"/>
            <a:ext cx="1206090" cy="18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7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19" y="360766"/>
            <a:ext cx="8020364" cy="603034"/>
          </a:xfrm>
        </p:spPr>
        <p:txBody>
          <a:bodyPr/>
          <a:lstStyle/>
          <a:p>
            <a:r>
              <a:rPr lang="fr-CH" sz="3800" dirty="0">
                <a:latin typeface="Calibri" charset="0"/>
                <a:ea typeface="Calibri" charset="0"/>
                <a:cs typeface="Calibri" charset="0"/>
              </a:rPr>
              <a:t>NO ORIENTE MÉDIO E NA ÁFRICA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5" y="1345467"/>
            <a:ext cx="7252392" cy="469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86175" y="6021192"/>
            <a:ext cx="5590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Adaptado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Osteoporos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Int (2017) 28:3315-3324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" y="3546029"/>
            <a:ext cx="1206090" cy="18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NA EUROPA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3" y="1072875"/>
            <a:ext cx="7351414" cy="503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94575" y="6083612"/>
            <a:ext cx="4301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Adaptado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Osteoporos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Int (2017) 28:3315-3324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5" y="1378016"/>
            <a:ext cx="1206090" cy="18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800" cap="all" dirty="0">
                <a:latin typeface="Calibri" charset="0"/>
                <a:ea typeface="Calibri" charset="0"/>
                <a:cs typeface="Calibri" charset="0"/>
              </a:rPr>
              <a:t>NAS </a:t>
            </a:r>
            <a:r>
              <a:rPr lang="fr-CH" sz="3800" cap="all" dirty="0" err="1">
                <a:latin typeface="Calibri" charset="0"/>
                <a:ea typeface="Calibri" charset="0"/>
                <a:cs typeface="Calibri" charset="0"/>
              </a:rPr>
              <a:t>amÉricas</a:t>
            </a:r>
            <a:endParaRPr lang="en-US" sz="3800" cap="all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27" y="1159667"/>
            <a:ext cx="7302014" cy="501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05613" y="6149848"/>
            <a:ext cx="4301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Adaptado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Osteoporos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Int (2017) 28:3315-3324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33" y="3804126"/>
            <a:ext cx="1206090" cy="18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157230"/>
            <a:ext cx="8284343" cy="4684358"/>
          </a:xfrm>
        </p:spPr>
        <p:txBody>
          <a:bodyPr>
            <a:normAutofit lnSpcReduction="10000"/>
          </a:bodyPr>
          <a:lstStyle/>
          <a:p>
            <a:r>
              <a:rPr lang="fr-CH" altLang="fr-FR" sz="2600" dirty="0">
                <a:latin typeface="+mj-lt"/>
              </a:rPr>
              <a:t>A </a:t>
            </a:r>
            <a:r>
              <a:rPr lang="fr-CH" altLang="fr-FR" sz="2600" dirty="0" err="1">
                <a:latin typeface="+mj-lt"/>
              </a:rPr>
              <a:t>ingestão</a:t>
            </a:r>
            <a:r>
              <a:rPr lang="fr-CH" altLang="fr-FR" sz="2600" dirty="0">
                <a:latin typeface="+mj-lt"/>
              </a:rPr>
              <a:t> de </a:t>
            </a:r>
            <a:r>
              <a:rPr lang="fr-CH" altLang="fr-FR" sz="2600" dirty="0" err="1">
                <a:latin typeface="+mj-lt"/>
              </a:rPr>
              <a:t>cálcio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é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baixa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em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muitos</a:t>
            </a:r>
            <a:r>
              <a:rPr lang="fr-CH" altLang="fr-FR" sz="2600" dirty="0">
                <a:latin typeface="+mj-lt"/>
              </a:rPr>
              <a:t> dos grandes </a:t>
            </a:r>
            <a:r>
              <a:rPr lang="fr-CH" altLang="fr-FR" sz="2600" dirty="0" err="1">
                <a:latin typeface="+mj-lt"/>
              </a:rPr>
              <a:t>países</a:t>
            </a:r>
            <a:r>
              <a:rPr lang="fr-CH" altLang="fr-FR" sz="2600" dirty="0">
                <a:latin typeface="+mj-lt"/>
              </a:rPr>
              <a:t> do </a:t>
            </a:r>
            <a:r>
              <a:rPr lang="fr-CH" altLang="fr-FR" sz="2600" dirty="0" err="1">
                <a:latin typeface="+mj-lt"/>
              </a:rPr>
              <a:t>sudeste</a:t>
            </a:r>
            <a:r>
              <a:rPr lang="fr-CH" altLang="fr-FR" sz="2600" dirty="0">
                <a:latin typeface="+mj-lt"/>
              </a:rPr>
              <a:t> da </a:t>
            </a:r>
            <a:r>
              <a:rPr lang="fr-CH" altLang="fr-FR" sz="2600" dirty="0" err="1">
                <a:latin typeface="+mj-lt"/>
              </a:rPr>
              <a:t>Ásia</a:t>
            </a:r>
            <a:r>
              <a:rPr lang="fr-CH" altLang="fr-FR" sz="2600" dirty="0">
                <a:latin typeface="+mj-lt"/>
              </a:rPr>
              <a:t> (com médias </a:t>
            </a:r>
            <a:r>
              <a:rPr lang="fr-CH" altLang="fr-FR" sz="2600" dirty="0" err="1">
                <a:latin typeface="+mj-lt"/>
              </a:rPr>
              <a:t>inferiores</a:t>
            </a:r>
            <a:r>
              <a:rPr lang="fr-CH" altLang="fr-FR" sz="2600" dirty="0">
                <a:latin typeface="+mj-lt"/>
              </a:rPr>
              <a:t> a 400 mg/dia) </a:t>
            </a:r>
            <a:endParaRPr lang="fr-CH" altLang="fr-FR" sz="2600" dirty="0" smtClean="0">
              <a:latin typeface="+mj-lt"/>
            </a:endParaRPr>
          </a:p>
          <a:p>
            <a:endParaRPr lang="fr-CH" altLang="fr-FR" sz="2600" dirty="0">
              <a:latin typeface="+mj-lt"/>
            </a:endParaRPr>
          </a:p>
          <a:p>
            <a:r>
              <a:rPr lang="fr-CH" altLang="fr-FR" sz="2600" dirty="0" err="1">
                <a:latin typeface="+mj-lt"/>
              </a:rPr>
              <a:t>Em</a:t>
            </a:r>
            <a:r>
              <a:rPr lang="fr-CH" altLang="fr-FR" sz="2600" dirty="0">
                <a:latin typeface="+mj-lt"/>
              </a:rPr>
              <a:t> grande parte da </a:t>
            </a:r>
            <a:r>
              <a:rPr lang="fr-CH" altLang="fr-FR" sz="2600" dirty="0" err="1">
                <a:latin typeface="+mj-lt"/>
              </a:rPr>
              <a:t>América</a:t>
            </a:r>
            <a:r>
              <a:rPr lang="fr-CH" altLang="fr-FR" sz="2600" dirty="0">
                <a:latin typeface="+mj-lt"/>
              </a:rPr>
              <a:t> do Sul </a:t>
            </a:r>
            <a:r>
              <a:rPr lang="fr-CH" altLang="fr-FR" sz="2600" dirty="0" err="1">
                <a:latin typeface="+mj-lt"/>
              </a:rPr>
              <a:t>é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quase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tão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baixa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como</a:t>
            </a:r>
            <a:r>
              <a:rPr lang="fr-CH" altLang="fr-FR" sz="2600" dirty="0">
                <a:latin typeface="+mj-lt"/>
              </a:rPr>
              <a:t> no </a:t>
            </a:r>
            <a:r>
              <a:rPr lang="fr-CH" altLang="fr-FR" sz="2600" dirty="0" err="1">
                <a:latin typeface="+mj-lt"/>
              </a:rPr>
              <a:t>sudeste</a:t>
            </a:r>
            <a:r>
              <a:rPr lang="fr-CH" altLang="fr-FR" sz="2600" dirty="0">
                <a:latin typeface="+mj-lt"/>
              </a:rPr>
              <a:t> da </a:t>
            </a:r>
            <a:r>
              <a:rPr lang="fr-CH" altLang="fr-FR" sz="2600" dirty="0" err="1" smtClean="0">
                <a:latin typeface="+mj-lt"/>
              </a:rPr>
              <a:t>Ásia</a:t>
            </a:r>
            <a:endParaRPr lang="fr-CH" altLang="fr-FR" sz="2600" dirty="0" smtClean="0">
              <a:latin typeface="+mj-lt"/>
            </a:endParaRPr>
          </a:p>
          <a:p>
            <a:endParaRPr lang="fr-CH" altLang="fr-FR" sz="2600" dirty="0">
              <a:latin typeface="+mj-lt"/>
            </a:endParaRPr>
          </a:p>
          <a:p>
            <a:r>
              <a:rPr lang="fr-CH" altLang="fr-FR" sz="2600" dirty="0" err="1">
                <a:latin typeface="+mj-lt"/>
              </a:rPr>
              <a:t>Não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há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dados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publicados</a:t>
            </a:r>
            <a:r>
              <a:rPr lang="fr-CH" altLang="fr-FR" sz="2600" dirty="0">
                <a:latin typeface="+mj-lt"/>
              </a:rPr>
              <a:t> sobre a </a:t>
            </a:r>
            <a:r>
              <a:rPr lang="fr-CH" altLang="fr-FR" sz="2600" dirty="0" err="1">
                <a:latin typeface="+mj-lt"/>
              </a:rPr>
              <a:t>ingestão</a:t>
            </a:r>
            <a:r>
              <a:rPr lang="fr-CH" altLang="fr-FR" sz="2600" dirty="0">
                <a:latin typeface="+mj-lt"/>
              </a:rPr>
              <a:t> de </a:t>
            </a:r>
            <a:r>
              <a:rPr lang="fr-CH" altLang="fr-FR" sz="2600" dirty="0" err="1">
                <a:latin typeface="+mj-lt"/>
              </a:rPr>
              <a:t>cálcio</a:t>
            </a:r>
            <a:r>
              <a:rPr lang="fr-CH" altLang="fr-FR" sz="2600" dirty="0">
                <a:latin typeface="+mj-lt"/>
              </a:rPr>
              <a:t> na </a:t>
            </a:r>
            <a:r>
              <a:rPr lang="fr-CH" altLang="fr-FR" sz="2600" dirty="0" err="1">
                <a:latin typeface="+mj-lt"/>
              </a:rPr>
              <a:t>dieta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em</a:t>
            </a:r>
            <a:r>
              <a:rPr lang="fr-CH" altLang="fr-FR" sz="2600" dirty="0">
                <a:latin typeface="+mj-lt"/>
              </a:rPr>
              <a:t> mais de 60% dos </a:t>
            </a:r>
            <a:r>
              <a:rPr lang="fr-CH" altLang="fr-FR" sz="2600" dirty="0" err="1">
                <a:latin typeface="+mj-lt"/>
              </a:rPr>
              <a:t>países</a:t>
            </a:r>
            <a:r>
              <a:rPr lang="fr-CH" altLang="fr-FR" sz="2600" dirty="0">
                <a:latin typeface="+mj-lt"/>
              </a:rPr>
              <a:t> do </a:t>
            </a:r>
            <a:r>
              <a:rPr lang="fr-CH" altLang="fr-FR" sz="2600" dirty="0" err="1" smtClean="0">
                <a:latin typeface="+mj-lt"/>
              </a:rPr>
              <a:t>mundo</a:t>
            </a:r>
            <a:endParaRPr lang="fr-CH" altLang="fr-FR" sz="2600" dirty="0">
              <a:latin typeface="+mj-lt"/>
            </a:endParaRPr>
          </a:p>
          <a:p>
            <a:pPr marL="0" indent="0">
              <a:buNone/>
            </a:pPr>
            <a:r>
              <a:rPr lang="fr-CH" altLang="fr-FR" sz="2600" dirty="0" smtClean="0">
                <a:latin typeface="+mj-lt"/>
              </a:rPr>
              <a:t> </a:t>
            </a:r>
          </a:p>
          <a:p>
            <a:r>
              <a:rPr lang="fr-CH" altLang="fr-FR" sz="2600" dirty="0" err="1" smtClean="0">
                <a:latin typeface="+mj-lt"/>
              </a:rPr>
              <a:t>Medidas</a:t>
            </a:r>
            <a:r>
              <a:rPr lang="fr-CH" altLang="fr-FR" sz="2600" dirty="0" smtClean="0">
                <a:latin typeface="+mj-lt"/>
              </a:rPr>
              <a:t> </a:t>
            </a:r>
            <a:r>
              <a:rPr lang="fr-CH" altLang="fr-FR" sz="2600" dirty="0">
                <a:latin typeface="+mj-lt"/>
              </a:rPr>
              <a:t>para </a:t>
            </a:r>
            <a:r>
              <a:rPr lang="fr-CH" altLang="fr-FR" sz="2600" dirty="0" err="1">
                <a:latin typeface="+mj-lt"/>
              </a:rPr>
              <a:t>aumentar</a:t>
            </a:r>
            <a:r>
              <a:rPr lang="fr-CH" altLang="fr-FR" sz="2600" dirty="0">
                <a:latin typeface="+mj-lt"/>
              </a:rPr>
              <a:t> a </a:t>
            </a:r>
            <a:r>
              <a:rPr lang="fr-CH" altLang="fr-FR" sz="2600" dirty="0" err="1">
                <a:latin typeface="+mj-lt"/>
              </a:rPr>
              <a:t>ingestão</a:t>
            </a:r>
            <a:r>
              <a:rPr lang="fr-CH" altLang="fr-FR" sz="2600" dirty="0">
                <a:latin typeface="+mj-lt"/>
              </a:rPr>
              <a:t> de </a:t>
            </a:r>
            <a:r>
              <a:rPr lang="fr-CH" altLang="fr-FR" sz="2600" dirty="0" err="1">
                <a:latin typeface="+mj-lt"/>
              </a:rPr>
              <a:t>cálcio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provavelmente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trarão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benefícios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aos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ossos</a:t>
            </a:r>
            <a:r>
              <a:rPr lang="fr-CH" altLang="fr-FR" sz="2600" dirty="0">
                <a:latin typeface="+mj-lt"/>
              </a:rPr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800" cap="all" dirty="0" err="1"/>
              <a:t>ConclusÕES</a:t>
            </a:r>
            <a:endParaRPr lang="en-US" sz="3800" cap="all" dirty="0"/>
          </a:p>
        </p:txBody>
      </p:sp>
    </p:spTree>
    <p:extLst>
      <p:ext uri="{BB962C8B-B14F-4D97-AF65-F5344CB8AC3E}">
        <p14:creationId xmlns:p14="http://schemas.microsoft.com/office/powerpoint/2010/main" val="47178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417678"/>
            <a:ext cx="8284343" cy="3380659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charset="2"/>
              <a:buNone/>
            </a:pPr>
            <a:r>
              <a:rPr lang="en-GB" altLang="fr-FR" sz="2800" i="1" dirty="0">
                <a:latin typeface="+mj-lt"/>
              </a:rPr>
              <a:t>“Este </a:t>
            </a:r>
            <a:r>
              <a:rPr lang="en-GB" altLang="fr-FR" sz="2800" i="1" dirty="0" err="1">
                <a:latin typeface="+mj-lt"/>
              </a:rPr>
              <a:t>estudo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chama</a:t>
            </a:r>
            <a:r>
              <a:rPr lang="en-GB" altLang="fr-FR" sz="2800" i="1" dirty="0">
                <a:latin typeface="+mj-lt"/>
              </a:rPr>
              <a:t> a </a:t>
            </a:r>
            <a:r>
              <a:rPr lang="en-GB" altLang="fr-FR" sz="2800" i="1" dirty="0" err="1">
                <a:latin typeface="+mj-lt"/>
              </a:rPr>
              <a:t>atenção</a:t>
            </a:r>
            <a:r>
              <a:rPr lang="en-GB" altLang="fr-FR" sz="2800" i="1" dirty="0">
                <a:latin typeface="+mj-lt"/>
              </a:rPr>
              <a:t> para as </a:t>
            </a:r>
            <a:r>
              <a:rPr lang="en-GB" altLang="fr-FR" sz="2800" i="1" dirty="0" err="1">
                <a:latin typeface="+mj-lt"/>
              </a:rPr>
              <a:t>regiões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onde</a:t>
            </a:r>
            <a:r>
              <a:rPr lang="en-GB" altLang="fr-FR" sz="2800" i="1" dirty="0">
                <a:latin typeface="+mj-lt"/>
              </a:rPr>
              <a:t> a </a:t>
            </a:r>
            <a:r>
              <a:rPr lang="en-GB" altLang="fr-FR" sz="2800" i="1" dirty="0" err="1">
                <a:latin typeface="+mj-lt"/>
              </a:rPr>
              <a:t>ingestão</a:t>
            </a:r>
            <a:r>
              <a:rPr lang="en-GB" altLang="fr-FR" sz="2800" i="1" dirty="0">
                <a:latin typeface="+mj-lt"/>
              </a:rPr>
              <a:t> de </a:t>
            </a:r>
            <a:r>
              <a:rPr lang="en-GB" altLang="fr-FR" sz="2800" i="1" dirty="0" err="1">
                <a:latin typeface="+mj-lt"/>
              </a:rPr>
              <a:t>cálcio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precisa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ser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avaliada</a:t>
            </a:r>
            <a:r>
              <a:rPr lang="en-GB" altLang="fr-FR" sz="2800" i="1" dirty="0">
                <a:latin typeface="+mj-lt"/>
              </a:rPr>
              <a:t>, e </a:t>
            </a:r>
            <a:r>
              <a:rPr lang="en-GB" altLang="fr-FR" sz="2800" i="1" dirty="0" err="1">
                <a:latin typeface="+mj-lt"/>
              </a:rPr>
              <a:t>onde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medidas</a:t>
            </a:r>
            <a:r>
              <a:rPr lang="en-GB" altLang="fr-FR" sz="2800" i="1" dirty="0">
                <a:latin typeface="+mj-lt"/>
              </a:rPr>
              <a:t> para </a:t>
            </a:r>
            <a:r>
              <a:rPr lang="en-GB" altLang="fr-FR" sz="2800" i="1" dirty="0" err="1">
                <a:latin typeface="+mj-lt"/>
              </a:rPr>
              <a:t>aumentar</a:t>
            </a:r>
            <a:r>
              <a:rPr lang="en-GB" altLang="fr-FR" sz="2800" i="1" dirty="0">
                <a:latin typeface="+mj-lt"/>
              </a:rPr>
              <a:t> a </a:t>
            </a:r>
            <a:r>
              <a:rPr lang="en-GB" altLang="fr-FR" sz="2800" i="1" dirty="0" err="1">
                <a:latin typeface="+mj-lt"/>
              </a:rPr>
              <a:t>ingestão</a:t>
            </a:r>
            <a:r>
              <a:rPr lang="en-GB" altLang="fr-FR" sz="2800" i="1" dirty="0">
                <a:latin typeface="+mj-lt"/>
              </a:rPr>
              <a:t> de </a:t>
            </a:r>
            <a:r>
              <a:rPr lang="en-GB" altLang="fr-FR" sz="2800" i="1" dirty="0" err="1">
                <a:latin typeface="+mj-lt"/>
              </a:rPr>
              <a:t>cálcio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provavelmente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trariam</a:t>
            </a:r>
            <a:r>
              <a:rPr lang="en-GB" altLang="fr-FR" sz="2800" i="1" dirty="0">
                <a:latin typeface="+mj-lt"/>
              </a:rPr>
              <a:t> a </a:t>
            </a:r>
            <a:r>
              <a:rPr lang="en-GB" altLang="fr-FR" sz="2800" i="1" dirty="0" err="1">
                <a:latin typeface="+mj-lt"/>
              </a:rPr>
              <a:t>suas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populações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benefícios</a:t>
            </a:r>
            <a:r>
              <a:rPr lang="en-GB" altLang="fr-FR" sz="2800" i="1" dirty="0">
                <a:latin typeface="+mj-lt"/>
              </a:rPr>
              <a:t> para </a:t>
            </a:r>
            <a:r>
              <a:rPr lang="en-GB" altLang="fr-FR" sz="2800" i="1" dirty="0" err="1">
                <a:latin typeface="+mj-lt"/>
              </a:rPr>
              <a:t>os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ossos</a:t>
            </a:r>
            <a:r>
              <a:rPr lang="en-GB" altLang="fr-FR" sz="2800" i="1" dirty="0">
                <a:latin typeface="+mj-lt"/>
              </a:rPr>
              <a:t>. Este </a:t>
            </a:r>
            <a:r>
              <a:rPr lang="en-GB" altLang="fr-FR" sz="2800" i="1" dirty="0" err="1">
                <a:latin typeface="+mj-lt"/>
              </a:rPr>
              <a:t>é</a:t>
            </a:r>
            <a:r>
              <a:rPr lang="en-GB" altLang="fr-FR" sz="2800" i="1" dirty="0">
                <a:latin typeface="+mj-lt"/>
              </a:rPr>
              <a:t> um </a:t>
            </a:r>
            <a:r>
              <a:rPr lang="en-GB" altLang="fr-FR" sz="2800" i="1" dirty="0" err="1">
                <a:latin typeface="+mj-lt"/>
              </a:rPr>
              <a:t>primeiro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passo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necessário</a:t>
            </a:r>
            <a:r>
              <a:rPr lang="en-GB" altLang="fr-FR" sz="2800" i="1" dirty="0">
                <a:latin typeface="+mj-lt"/>
              </a:rPr>
              <a:t> para </a:t>
            </a:r>
            <a:r>
              <a:rPr lang="en-GB" altLang="fr-FR" sz="2800" i="1" dirty="0" err="1">
                <a:latin typeface="+mj-lt"/>
              </a:rPr>
              <a:t>desenvolver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estratégias</a:t>
            </a:r>
            <a:r>
              <a:rPr lang="en-GB" altLang="fr-FR" sz="2800" i="1" dirty="0">
                <a:latin typeface="+mj-lt"/>
              </a:rPr>
              <a:t> e </a:t>
            </a:r>
            <a:r>
              <a:rPr lang="en-GB" altLang="fr-FR" sz="2800" i="1" dirty="0" err="1">
                <a:latin typeface="+mj-lt"/>
              </a:rPr>
              <a:t>políticas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culturalmente</a:t>
            </a:r>
            <a:r>
              <a:rPr lang="en-GB" altLang="fr-FR" sz="2800" i="1" dirty="0">
                <a:latin typeface="+mj-lt"/>
              </a:rPr>
              <a:t> </a:t>
            </a:r>
            <a:r>
              <a:rPr lang="en-GB" altLang="fr-FR" sz="2800" i="1" dirty="0" err="1">
                <a:latin typeface="+mj-lt"/>
              </a:rPr>
              <a:t>adequadas</a:t>
            </a:r>
            <a:r>
              <a:rPr lang="en-GB" altLang="fr-FR" sz="2800" i="1" dirty="0">
                <a:latin typeface="+mj-lt"/>
              </a:rPr>
              <a:t> para </a:t>
            </a:r>
            <a:r>
              <a:rPr lang="en-GB" altLang="fr-FR" sz="2800" i="1" dirty="0" err="1">
                <a:latin typeface="+mj-lt"/>
              </a:rPr>
              <a:t>enfrentar</a:t>
            </a:r>
            <a:r>
              <a:rPr lang="en-GB" altLang="fr-FR" sz="2800" i="1" dirty="0">
                <a:latin typeface="+mj-lt"/>
              </a:rPr>
              <a:t> a </a:t>
            </a:r>
            <a:r>
              <a:rPr lang="en-GB" altLang="fr-FR" sz="2800" i="1" dirty="0" err="1">
                <a:latin typeface="+mj-lt"/>
              </a:rPr>
              <a:t>deficiência</a:t>
            </a:r>
            <a:r>
              <a:rPr lang="en-GB" altLang="fr-FR" sz="2800" i="1" dirty="0">
                <a:latin typeface="+mj-lt"/>
              </a:rPr>
              <a:t>”. </a:t>
            </a:r>
          </a:p>
          <a:p>
            <a:pPr marL="0" indent="0">
              <a:buFont typeface="Wingdings" charset="2"/>
              <a:buNone/>
            </a:pPr>
            <a:r>
              <a:rPr lang="en-GB" altLang="fr-FR" sz="2200" dirty="0">
                <a:latin typeface="+mj-lt"/>
              </a:rPr>
              <a:t>Bess Dawson-Hughes, </a:t>
            </a:r>
            <a:r>
              <a:rPr lang="en-GB" altLang="fr-FR" sz="2200" dirty="0" err="1">
                <a:latin typeface="+mj-lt"/>
              </a:rPr>
              <a:t>presidente</a:t>
            </a:r>
            <a:r>
              <a:rPr lang="en-GB" altLang="fr-FR" sz="2200" dirty="0">
                <a:latin typeface="+mj-lt"/>
              </a:rPr>
              <a:t> do </a:t>
            </a:r>
            <a:r>
              <a:rPr lang="en-GB" altLang="fr-FR" sz="2200" dirty="0" err="1">
                <a:latin typeface="+mj-lt"/>
              </a:rPr>
              <a:t>Comitê</a:t>
            </a:r>
            <a:r>
              <a:rPr lang="en-GB" altLang="fr-FR" sz="2200" dirty="0">
                <a:latin typeface="+mj-lt"/>
              </a:rPr>
              <a:t> </a:t>
            </a:r>
            <a:r>
              <a:rPr lang="en-GB" altLang="fr-FR" sz="2200" dirty="0" err="1">
                <a:latin typeface="+mj-lt"/>
              </a:rPr>
              <a:t>Diretivo</a:t>
            </a:r>
            <a:endParaRPr lang="fr-CH" altLang="fr-FR" sz="2200" dirty="0">
              <a:latin typeface="+mj-lt"/>
            </a:endParaRPr>
          </a:p>
          <a:p>
            <a:pPr marL="0" indent="0">
              <a:buFont typeface="Wingdings" charset="2"/>
              <a:buNone/>
            </a:pPr>
            <a:r>
              <a:rPr lang="en-GB" altLang="fr-FR" sz="2800" dirty="0" smtClean="0">
                <a:latin typeface="+mj-lt"/>
                <a:ea typeface="Calibri Light" charset="0"/>
                <a:cs typeface="Calibri Light" charset="0"/>
              </a:rPr>
              <a:t>  </a:t>
            </a:r>
            <a:endParaRPr lang="fr-CH" altLang="fr-FR" sz="2800" dirty="0">
              <a:latin typeface="+mj-lt"/>
              <a:ea typeface="Calibri Light" charset="0"/>
              <a:cs typeface="Calibri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2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2802858"/>
            <a:ext cx="8284343" cy="963384"/>
          </a:xfrm>
        </p:spPr>
        <p:txBody>
          <a:bodyPr>
            <a:normAutofit/>
          </a:bodyPr>
          <a:lstStyle/>
          <a:p>
            <a:pPr marL="0" indent="0" algn="ctr">
              <a:buFont typeface="Wingdings" charset="2"/>
              <a:buNone/>
            </a:pPr>
            <a:r>
              <a:rPr lang="fr-CH" altLang="fr-FR" sz="2600" dirty="0" err="1">
                <a:latin typeface="+mj-lt"/>
              </a:rPr>
              <a:t>Apoiado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por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uma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doação</a:t>
            </a:r>
            <a:r>
              <a:rPr lang="fr-CH" altLang="fr-FR" sz="2600" dirty="0">
                <a:latin typeface="+mj-lt"/>
              </a:rPr>
              <a:t> para </a:t>
            </a:r>
            <a:r>
              <a:rPr lang="fr-CH" altLang="fr-FR" sz="2600" dirty="0" err="1">
                <a:latin typeface="+mj-lt"/>
              </a:rPr>
              <a:t>estudo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irrestrito</a:t>
            </a:r>
            <a:r>
              <a:rPr lang="fr-CH" altLang="fr-FR" sz="2600" dirty="0">
                <a:latin typeface="+mj-lt"/>
              </a:rPr>
              <a:t> da Pfizer Consumer </a:t>
            </a:r>
            <a:r>
              <a:rPr lang="fr-CH" altLang="fr-FR" sz="2600" dirty="0" err="1">
                <a:latin typeface="+mj-lt"/>
              </a:rPr>
              <a:t>Health</a:t>
            </a:r>
            <a:r>
              <a:rPr lang="fr-CH" altLang="fr-FR" sz="2600" dirty="0" smtClean="0">
                <a:latin typeface="+mj-lt"/>
                <a:ea typeface="Calibri Light" charset="0"/>
                <a:cs typeface="Calibri Light" charset="0"/>
              </a:rPr>
              <a:t> </a:t>
            </a:r>
            <a:endParaRPr lang="fr-CH" altLang="fr-FR" sz="2600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800" cap="all" dirty="0" err="1"/>
              <a:t>Agradecimentos</a:t>
            </a:r>
            <a:endParaRPr lang="en-US" sz="3800" cap="all" dirty="0"/>
          </a:p>
        </p:txBody>
      </p:sp>
    </p:spTree>
    <p:extLst>
      <p:ext uri="{BB962C8B-B14F-4D97-AF65-F5344CB8AC3E}">
        <p14:creationId xmlns:p14="http://schemas.microsoft.com/office/powerpoint/2010/main" val="160011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825084"/>
            <a:ext cx="8284343" cy="3959267"/>
          </a:xfrm>
        </p:spPr>
        <p:txBody>
          <a:bodyPr/>
          <a:lstStyle/>
          <a:p>
            <a:r>
              <a:rPr lang="en-GB" altLang="en-US" sz="2600" u="sng" dirty="0" err="1" smtClean="0">
                <a:latin typeface="Calibri Light" charset="0"/>
                <a:ea typeface="Calibri Light" charset="0"/>
                <a:cs typeface="Calibri Light" charset="0"/>
              </a:rPr>
              <a:t>Presidente</a:t>
            </a:r>
            <a:r>
              <a:rPr lang="en-GB" altLang="en-US" sz="2600" dirty="0" smtClean="0">
                <a:latin typeface="Calibri Light" charset="0"/>
                <a:ea typeface="Calibri Light" charset="0"/>
                <a:cs typeface="Calibri Light" charset="0"/>
              </a:rPr>
              <a:t>: 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Bess Dawson-Hughes</a:t>
            </a:r>
          </a:p>
          <a:p>
            <a:endParaRPr lang="en-GB" altLang="en-US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GB" altLang="en-US" sz="2600" u="sng" dirty="0" err="1" smtClean="0">
                <a:latin typeface="Calibri Light" charset="0"/>
                <a:ea typeface="Calibri Light" charset="0"/>
                <a:cs typeface="Calibri Light" charset="0"/>
              </a:rPr>
              <a:t>Membros</a:t>
            </a:r>
            <a:r>
              <a:rPr lang="en-GB" altLang="en-US" sz="2600" dirty="0" smtClean="0">
                <a:latin typeface="Calibri Light" charset="0"/>
                <a:ea typeface="Calibri Light" charset="0"/>
                <a:cs typeface="Calibri Light" charset="0"/>
              </a:rPr>
              <a:t>: 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Patricia Clark, Peter </a:t>
            </a:r>
            <a:r>
              <a:rPr lang="en-GB" altLang="en-US" sz="2600" dirty="0" err="1">
                <a:latin typeface="Calibri Light" charset="0"/>
                <a:ea typeface="Calibri Light" charset="0"/>
                <a:cs typeface="Calibri Light" charset="0"/>
              </a:rPr>
              <a:t>Ebeling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GB" altLang="en-US" sz="2600" dirty="0" err="1">
                <a:latin typeface="Calibri Light" charset="0"/>
                <a:ea typeface="Calibri Light" charset="0"/>
                <a:cs typeface="Calibri Light" charset="0"/>
              </a:rPr>
              <a:t>Ambrish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GB" altLang="en-US" sz="2600" dirty="0" err="1">
                <a:latin typeface="Calibri Light" charset="0"/>
                <a:ea typeface="Calibri Light" charset="0"/>
                <a:cs typeface="Calibri Light" charset="0"/>
              </a:rPr>
              <a:t>Mithal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, René Rizzoli, Cristiano </a:t>
            </a:r>
            <a:r>
              <a:rPr lang="en-GB" altLang="en-US" sz="2600" dirty="0" err="1">
                <a:latin typeface="Calibri Light" charset="0"/>
                <a:ea typeface="Calibri Light" charset="0"/>
                <a:cs typeface="Calibri Light" charset="0"/>
              </a:rPr>
              <a:t>Zerbini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, Cyrus Cooper (ex-officio)</a:t>
            </a:r>
          </a:p>
          <a:p>
            <a:endParaRPr lang="en-GB" altLang="en-US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GB" altLang="en-US" sz="2600" dirty="0" err="1" smtClean="0">
                <a:latin typeface="Calibri Light" charset="0"/>
                <a:ea typeface="Calibri Light" charset="0"/>
                <a:cs typeface="Calibri Light" charset="0"/>
              </a:rPr>
              <a:t>Em</a:t>
            </a:r>
            <a:r>
              <a:rPr lang="en-GB" altLang="en-US" sz="2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GB" altLang="en-US" sz="2600" dirty="0" err="1" smtClean="0">
                <a:latin typeface="Calibri Light" charset="0"/>
                <a:ea typeface="Calibri Light" charset="0"/>
                <a:cs typeface="Calibri Light" charset="0"/>
              </a:rPr>
              <a:t>colaboracão</a:t>
            </a:r>
            <a:r>
              <a:rPr lang="en-GB" altLang="en-US" sz="2600" dirty="0" smtClean="0">
                <a:latin typeface="Calibri Light" charset="0"/>
                <a:ea typeface="Calibri Light" charset="0"/>
                <a:cs typeface="Calibri Light" charset="0"/>
              </a:rPr>
              <a:t> com 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Ethan Balk, </a:t>
            </a:r>
            <a:r>
              <a:rPr lang="en-US" altLang="fr-FR" sz="2600" dirty="0" err="1" smtClean="0">
                <a:latin typeface="Calibri Light" charset="0"/>
                <a:ea typeface="Calibri Light" charset="0"/>
                <a:cs typeface="Calibri Light" charset="0"/>
              </a:rPr>
              <a:t>Diretor</a:t>
            </a:r>
            <a:r>
              <a:rPr lang="en-US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altLang="fr-FR" sz="2600" dirty="0" err="1" smtClean="0">
                <a:latin typeface="Calibri Light" charset="0"/>
                <a:ea typeface="Calibri Light" charset="0"/>
                <a:cs typeface="Calibri Light" charset="0"/>
              </a:rPr>
              <a:t>Associado</a:t>
            </a:r>
            <a:r>
              <a:rPr lang="en-US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Brown Evidence-based Practice Center 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Brown University, USA </a:t>
            </a:r>
            <a:endParaRPr lang="fr-CH" altLang="en-US" sz="2600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518" y="360766"/>
            <a:ext cx="8382503" cy="603034"/>
          </a:xfrm>
        </p:spPr>
        <p:txBody>
          <a:bodyPr/>
          <a:lstStyle/>
          <a:p>
            <a:r>
              <a:rPr lang="pt-BR" sz="3800" cap="all" dirty="0">
                <a:latin typeface="Calibri" charset="0"/>
                <a:ea typeface="Calibri" charset="0"/>
                <a:cs typeface="Calibri" charset="0"/>
              </a:rPr>
              <a:t>Comitê diretivo do cálcio</a:t>
            </a:r>
            <a:endParaRPr lang="en-US" sz="3800" cap="all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6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4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9" y="1414258"/>
            <a:ext cx="8785795" cy="23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8230" y="4544839"/>
            <a:ext cx="82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Calibri Light" charset="0"/>
                <a:ea typeface="Calibri Light" charset="0"/>
                <a:cs typeface="Calibri Light" charset="0"/>
              </a:rPr>
              <a:t>Osteoporos</a:t>
            </a:r>
            <a:r>
              <a:rPr lang="pt-BR" dirty="0">
                <a:latin typeface="Calibri Light" charset="0"/>
                <a:ea typeface="Calibri Light" charset="0"/>
                <a:cs typeface="Calibri Light" charset="0"/>
              </a:rPr>
              <a:t> Int. 2017 Dec;28(12):3315-3324. doi:10.1007/s00198-017-4230-x.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603" y="2225444"/>
            <a:ext cx="82709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Ingestão de cálcio na dieta de adultos ao redor do mundo: uma revisão sistemática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926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362207"/>
            <a:ext cx="8284343" cy="3769958"/>
          </a:xfrm>
        </p:spPr>
        <p:txBody>
          <a:bodyPr>
            <a:normAutofit fontScale="92500" lnSpcReduction="10000"/>
          </a:bodyPr>
          <a:lstStyle/>
          <a:p>
            <a:r>
              <a:rPr lang="pt-BR" altLang="fr-FR" sz="2600" dirty="0">
                <a:latin typeface="+mj-lt"/>
              </a:rPr>
              <a:t>É um importante componente dos </a:t>
            </a:r>
            <a:r>
              <a:rPr lang="pt-BR" altLang="fr-FR" sz="2600" dirty="0" smtClean="0">
                <a:latin typeface="+mj-lt"/>
              </a:rPr>
              <a:t>ossos</a:t>
            </a:r>
          </a:p>
          <a:p>
            <a:endParaRPr lang="en-US" altLang="fr-FR" sz="2600" dirty="0" smtClean="0">
              <a:latin typeface="+mj-lt"/>
              <a:ea typeface="Calibri Light" charset="0"/>
              <a:cs typeface="Calibri Light" charset="0"/>
            </a:endParaRPr>
          </a:p>
          <a:p>
            <a:r>
              <a:rPr lang="pt-BR" altLang="fr-FR" sz="2600" dirty="0">
                <a:latin typeface="+mj-lt"/>
              </a:rPr>
              <a:t>Constitui 30-35% da massa óssea e é responsável por grande parte de sua </a:t>
            </a:r>
            <a:r>
              <a:rPr lang="pt-BR" altLang="fr-FR" sz="2600" dirty="0" smtClean="0">
                <a:latin typeface="+mj-lt"/>
              </a:rPr>
              <a:t>resistência</a:t>
            </a:r>
          </a:p>
          <a:p>
            <a:endParaRPr lang="en-US" altLang="fr-FR" sz="2600" dirty="0" smtClean="0">
              <a:latin typeface="+mj-lt"/>
              <a:ea typeface="Calibri Light" charset="0"/>
              <a:cs typeface="Calibri Light" charset="0"/>
            </a:endParaRPr>
          </a:p>
          <a:p>
            <a:r>
              <a:rPr lang="pt-BR" altLang="fr-FR" sz="2600" dirty="0" smtClean="0">
                <a:latin typeface="+mj-lt"/>
              </a:rPr>
              <a:t>Os </a:t>
            </a:r>
            <a:r>
              <a:rPr lang="pt-BR" altLang="fr-FR" sz="2600" dirty="0" smtClean="0">
                <a:latin typeface="+mj-lt"/>
              </a:rPr>
              <a:t>idosos </a:t>
            </a:r>
            <a:r>
              <a:rPr lang="pt-BR" altLang="fr-FR" sz="2600" dirty="0">
                <a:latin typeface="+mj-lt"/>
              </a:rPr>
              <a:t>sofrem perda de aproximadamente 15 </a:t>
            </a:r>
            <a:r>
              <a:rPr lang="pt-BR" altLang="fr-FR" sz="2600" dirty="0" err="1">
                <a:latin typeface="+mj-lt"/>
              </a:rPr>
              <a:t>g</a:t>
            </a:r>
            <a:r>
              <a:rPr lang="pt-BR" altLang="fr-FR" sz="2600" dirty="0">
                <a:latin typeface="+mj-lt"/>
              </a:rPr>
              <a:t> por </a:t>
            </a:r>
            <a:r>
              <a:rPr lang="pt-BR" altLang="fr-FR" sz="2600" dirty="0" smtClean="0">
                <a:latin typeface="+mj-lt"/>
              </a:rPr>
              <a:t>ano  </a:t>
            </a:r>
            <a:r>
              <a:rPr lang="pt-BR" altLang="fr-FR" sz="2600" baseline="30000" dirty="0"/>
              <a:t>1</a:t>
            </a:r>
            <a:endParaRPr lang="pt-BR" altLang="fr-FR" sz="2600" dirty="0" smtClean="0">
              <a:latin typeface="+mj-lt"/>
            </a:endParaRPr>
          </a:p>
          <a:p>
            <a:endParaRPr lang="en-US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pt-BR" altLang="fr-FR" sz="2800" dirty="0">
                <a:latin typeface="+mj-lt"/>
              </a:rPr>
              <a:t>A baixa ingestão de cálcio pode ter um efeito negativo no desenvolvimento do pico de massa óssea em </a:t>
            </a:r>
            <a:r>
              <a:rPr lang="pt-BR" altLang="fr-FR" sz="2800" dirty="0" smtClean="0">
                <a:latin typeface="+mj-lt"/>
              </a:rPr>
              <a:t>adolescentes</a:t>
            </a:r>
            <a:r>
              <a:rPr lang="en-US" altLang="fr-FR" sz="2800" dirty="0" smtClean="0">
                <a:latin typeface="+mj-lt"/>
                <a:ea typeface="Calibri Light" charset="0"/>
                <a:cs typeface="Calibri Light" charset="0"/>
              </a:rPr>
              <a:t>  </a:t>
            </a:r>
            <a:endParaRPr lang="en-US" altLang="fr-FR" sz="2800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/>
              <a:t>DADOS SOBRE O </a:t>
            </a:r>
            <a:r>
              <a:rPr lang="fr-CH" sz="4000" dirty="0" smtClean="0"/>
              <a:t>CÁLCIO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170" y="5612765"/>
            <a:ext cx="3507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aseline="30000" dirty="0">
                <a:latin typeface="Calibri Light" charset="0"/>
                <a:ea typeface="Calibri Light" charset="0"/>
                <a:cs typeface="Calibri Light" charset="0"/>
              </a:rPr>
              <a:t>1</a:t>
            </a:r>
            <a:r>
              <a:rPr lang="fr-CH" sz="1400" dirty="0" err="1" smtClean="0"/>
              <a:t>Heaney</a:t>
            </a:r>
            <a:r>
              <a:rPr lang="fr-CH" sz="1400" dirty="0" smtClean="0"/>
              <a:t> </a:t>
            </a:r>
            <a:r>
              <a:rPr lang="fr-CH" sz="1400" dirty="0"/>
              <a:t>et al (1982) J </a:t>
            </a:r>
            <a:r>
              <a:rPr lang="fr-CH" sz="1400" dirty="0" err="1" smtClean="0"/>
              <a:t>Lab</a:t>
            </a:r>
            <a:r>
              <a:rPr lang="fr-CH" sz="1400" dirty="0" smtClean="0"/>
              <a:t> </a:t>
            </a:r>
            <a:r>
              <a:rPr lang="fr-CH" sz="1400" dirty="0"/>
              <a:t>Clin Med 99:46-55 </a:t>
            </a:r>
          </a:p>
        </p:txBody>
      </p:sp>
    </p:spTree>
    <p:extLst>
      <p:ext uri="{BB962C8B-B14F-4D97-AF65-F5344CB8AC3E}">
        <p14:creationId xmlns:p14="http://schemas.microsoft.com/office/powerpoint/2010/main" val="133411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761710"/>
            <a:ext cx="8284343" cy="3471194"/>
          </a:xfrm>
        </p:spPr>
        <p:txBody>
          <a:bodyPr>
            <a:normAutofit/>
          </a:bodyPr>
          <a:lstStyle/>
          <a:p>
            <a:r>
              <a:rPr lang="pt-BR" altLang="fr-FR" sz="2600" dirty="0">
                <a:latin typeface="+mj-lt"/>
              </a:rPr>
              <a:t>Descrever a ingestão de cálcio em dietas de populações em geral em diferentes países. </a:t>
            </a:r>
          </a:p>
          <a:p>
            <a:endParaRPr lang="pt-BR" altLang="fr-FR" sz="2600" dirty="0">
              <a:latin typeface="+mj-lt"/>
            </a:endParaRPr>
          </a:p>
          <a:p>
            <a:r>
              <a:rPr lang="pt-BR" altLang="fr-FR" sz="2600" dirty="0">
                <a:latin typeface="+mj-lt"/>
              </a:rPr>
              <a:t>Encontrar os dados mais representativos para cada país. </a:t>
            </a:r>
            <a:endParaRPr lang="pt-BR" altLang="fr-FR" sz="2600" dirty="0" smtClean="0">
              <a:latin typeface="+mj-lt"/>
            </a:endParaRPr>
          </a:p>
          <a:p>
            <a:endParaRPr lang="pt-BR" altLang="fr-FR" sz="2600" dirty="0">
              <a:latin typeface="+mj-lt"/>
            </a:endParaRPr>
          </a:p>
          <a:p>
            <a:r>
              <a:rPr lang="pt-BR" altLang="fr-FR" sz="2600" dirty="0">
                <a:latin typeface="+mj-lt"/>
              </a:rPr>
              <a:t>Reconhecer a presença de baixos níveis de cálcio é o primeiro passo para desenvolver políticas e estratégias culturalmente adequadas para otimizar a ingestão.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OBJETIVOS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046574"/>
            <a:ext cx="8284343" cy="5010283"/>
          </a:xfrm>
        </p:spPr>
        <p:txBody>
          <a:bodyPr>
            <a:normAutofit fontScale="92500"/>
          </a:bodyPr>
          <a:lstStyle/>
          <a:p>
            <a:r>
              <a:rPr lang="fr-CH" altLang="fr-FR" sz="2600" dirty="0">
                <a:latin typeface="+mj-lt"/>
              </a:rPr>
              <a:t>Procura </a:t>
            </a:r>
            <a:r>
              <a:rPr lang="fr-CH" altLang="fr-FR" sz="2600" dirty="0" err="1">
                <a:latin typeface="+mj-lt"/>
              </a:rPr>
              <a:t>em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literatura</a:t>
            </a:r>
            <a:r>
              <a:rPr lang="fr-CH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  <a:p>
            <a:endParaRPr lang="fr-CH" altLang="fr-FR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r>
              <a:rPr lang="fr-CH" altLang="fr-FR" sz="2600" dirty="0">
                <a:latin typeface="+mj-lt"/>
                <a:ea typeface="ＭＳ Ｐゴシック" charset="-128"/>
                <a:cs typeface="Arial" charset="0"/>
              </a:rPr>
              <a:t>Bases de </a:t>
            </a:r>
            <a:r>
              <a:rPr lang="fr-CH" altLang="fr-FR" sz="2600" dirty="0" err="1">
                <a:latin typeface="+mj-lt"/>
                <a:ea typeface="ＭＳ Ｐゴシック" charset="-128"/>
                <a:cs typeface="Arial" charset="0"/>
              </a:rPr>
              <a:t>Dados</a:t>
            </a:r>
            <a:r>
              <a:rPr lang="fr-CH" altLang="fr-FR" sz="2600" dirty="0">
                <a:latin typeface="+mj-lt"/>
                <a:ea typeface="ＭＳ Ｐゴシック" charset="-128"/>
                <a:cs typeface="Arial" charset="0"/>
              </a:rPr>
              <a:t>: </a:t>
            </a:r>
            <a:r>
              <a:rPr lang="fr-CH" altLang="fr-FR" sz="2600" i="1" dirty="0" err="1">
                <a:latin typeface="+mj-lt"/>
                <a:ea typeface="ＭＳ Ｐゴシック" charset="-128"/>
                <a:cs typeface="Arial" charset="0"/>
              </a:rPr>
              <a:t>Pubmed</a:t>
            </a:r>
            <a:r>
              <a:rPr lang="fr-CH" altLang="fr-FR" sz="2600" i="1" dirty="0">
                <a:latin typeface="+mj-lt"/>
                <a:ea typeface="ＭＳ Ｐゴシック" charset="-128"/>
                <a:cs typeface="Arial" charset="0"/>
              </a:rPr>
              <a:t>, Embase, CAB abstracts, CINAHL, Global </a:t>
            </a:r>
            <a:r>
              <a:rPr lang="fr-CH" altLang="fr-FR" sz="2600" i="1" dirty="0" err="1">
                <a:latin typeface="+mj-lt"/>
                <a:ea typeface="ＭＳ Ｐゴシック" charset="-128"/>
                <a:cs typeface="Arial" charset="0"/>
              </a:rPr>
              <a:t>Health</a:t>
            </a:r>
            <a:r>
              <a:rPr lang="fr-CH" altLang="fr-FR" sz="2600" i="1" dirty="0">
                <a:latin typeface="+mj-lt"/>
                <a:ea typeface="ＭＳ Ｐゴシック" charset="-128"/>
                <a:cs typeface="Arial" charset="0"/>
              </a:rPr>
              <a:t> </a:t>
            </a:r>
            <a:r>
              <a:rPr lang="fr-CH" altLang="fr-FR" sz="2600" dirty="0">
                <a:latin typeface="+mj-lt"/>
                <a:ea typeface="ＭＳ Ｐゴシック" charset="-128"/>
                <a:cs typeface="Arial" charset="0"/>
              </a:rPr>
              <a:t>e 8 bases de </a:t>
            </a:r>
            <a:r>
              <a:rPr lang="fr-CH" altLang="fr-FR" sz="2600" dirty="0" err="1">
                <a:latin typeface="+mj-lt"/>
                <a:ea typeface="ＭＳ Ｐゴシック" charset="-128"/>
                <a:cs typeface="Arial" charset="0"/>
              </a:rPr>
              <a:t>dados</a:t>
            </a:r>
            <a:r>
              <a:rPr lang="fr-CH" altLang="fr-FR" sz="2600" dirty="0">
                <a:latin typeface="+mj-lt"/>
                <a:ea typeface="ＭＳ Ｐゴシック" charset="-128"/>
                <a:cs typeface="Arial" charset="0"/>
              </a:rPr>
              <a:t> para </a:t>
            </a:r>
            <a:r>
              <a:rPr lang="fr-CH" altLang="fr-FR" sz="2600" dirty="0" err="1">
                <a:latin typeface="+mj-lt"/>
                <a:ea typeface="ＭＳ Ｐゴシック" charset="-128"/>
                <a:cs typeface="Arial" charset="0"/>
              </a:rPr>
              <a:t>estudos</a:t>
            </a:r>
            <a:r>
              <a:rPr lang="fr-CH" altLang="fr-FR" sz="2600" dirty="0">
                <a:latin typeface="+mj-lt"/>
                <a:ea typeface="ＭＳ Ｐゴシック" charset="-128"/>
                <a:cs typeface="Arial" charset="0"/>
              </a:rPr>
              <a:t> sobre a média da </a:t>
            </a:r>
            <a:r>
              <a:rPr lang="fr-CH" altLang="fr-FR" sz="2600" dirty="0" err="1">
                <a:latin typeface="+mj-lt"/>
                <a:ea typeface="ＭＳ Ｐゴシック" charset="-128"/>
                <a:cs typeface="Arial" charset="0"/>
              </a:rPr>
              <a:t>ingestão</a:t>
            </a:r>
            <a:r>
              <a:rPr lang="fr-CH" altLang="fr-FR" sz="2600" dirty="0">
                <a:latin typeface="+mj-lt"/>
                <a:ea typeface="ＭＳ Ｐゴシック" charset="-128"/>
                <a:cs typeface="Arial" charset="0"/>
              </a:rPr>
              <a:t> de Ca </a:t>
            </a:r>
            <a:r>
              <a:rPr lang="fr-CH" altLang="fr-FR" sz="2600" dirty="0" err="1">
                <a:latin typeface="+mj-lt"/>
                <a:ea typeface="ＭＳ Ｐゴシック" charset="-128"/>
                <a:cs typeface="Arial" charset="0"/>
              </a:rPr>
              <a:t>em</a:t>
            </a:r>
            <a:r>
              <a:rPr lang="fr-CH" altLang="fr-FR" sz="2600" dirty="0">
                <a:latin typeface="+mj-lt"/>
                <a:ea typeface="ＭＳ Ｐゴシック" charset="-128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ea typeface="ＭＳ Ｐゴシック" charset="-128"/>
                <a:cs typeface="Arial" charset="0"/>
              </a:rPr>
              <a:t>dietas</a:t>
            </a:r>
            <a:r>
              <a:rPr lang="fr-CH" altLang="fr-FR" sz="2600" dirty="0">
                <a:latin typeface="+mj-lt"/>
                <a:ea typeface="ＭＳ Ｐゴシック" charset="-128"/>
                <a:cs typeface="Arial" charset="0"/>
              </a:rPr>
              <a:t> de </a:t>
            </a:r>
            <a:r>
              <a:rPr lang="fr-CH" altLang="fr-FR" sz="2600" dirty="0" err="1" smtClean="0">
                <a:latin typeface="+mj-lt"/>
                <a:ea typeface="ＭＳ Ｐゴシック" charset="-128"/>
                <a:cs typeface="Arial" charset="0"/>
              </a:rPr>
              <a:t>adultos</a:t>
            </a:r>
            <a:endParaRPr lang="fr-CH" altLang="fr-FR" sz="2600" dirty="0" smtClean="0">
              <a:latin typeface="+mj-lt"/>
              <a:ea typeface="ＭＳ Ｐゴシック" charset="-128"/>
              <a:cs typeface="Arial" charset="0"/>
            </a:endParaRPr>
          </a:p>
          <a:p>
            <a:pPr lvl="1"/>
            <a:r>
              <a:rPr lang="fr-CH" altLang="fr-FR" sz="2600" dirty="0" err="1">
                <a:latin typeface="+mj-lt"/>
                <a:ea typeface="ＭＳ Ｐゴシック" charset="-128"/>
                <a:cs typeface="Arial" charset="0"/>
              </a:rPr>
              <a:t>Critérios</a:t>
            </a:r>
            <a:r>
              <a:rPr lang="fr-CH" altLang="fr-FR" sz="2600" dirty="0">
                <a:latin typeface="+mj-lt"/>
                <a:ea typeface="ＭＳ Ｐゴシック" charset="-128"/>
                <a:cs typeface="Arial" charset="0"/>
              </a:rPr>
              <a:t> de </a:t>
            </a:r>
            <a:r>
              <a:rPr lang="fr-CH" altLang="fr-FR" sz="2600" dirty="0" err="1">
                <a:latin typeface="+mj-lt"/>
                <a:ea typeface="ＭＳ Ｐゴシック" charset="-128"/>
                <a:cs typeface="Arial" charset="0"/>
              </a:rPr>
              <a:t>inclusão</a:t>
            </a:r>
            <a:r>
              <a:rPr lang="fr-CH" altLang="fr-FR" sz="2400" dirty="0">
                <a:latin typeface="Arial" charset="0"/>
                <a:ea typeface="ＭＳ Ｐゴシック" charset="-128"/>
                <a:cs typeface="Arial" charset="0"/>
              </a:rPr>
              <a:t> </a:t>
            </a:r>
          </a:p>
          <a:p>
            <a:pPr lvl="2"/>
            <a:r>
              <a:rPr lang="fr-CH" altLang="fr-FR" sz="2600" dirty="0" err="1">
                <a:latin typeface="+mj-lt"/>
                <a:cs typeface="Arial" charset="0"/>
              </a:rPr>
              <a:t>Homens</a:t>
            </a:r>
            <a:r>
              <a:rPr lang="fr-CH" altLang="fr-FR" sz="2600" dirty="0">
                <a:latin typeface="+mj-lt"/>
                <a:cs typeface="Arial" charset="0"/>
              </a:rPr>
              <a:t> e </a:t>
            </a:r>
            <a:r>
              <a:rPr lang="fr-CH" altLang="fr-FR" sz="2600" dirty="0" err="1">
                <a:latin typeface="+mj-lt"/>
                <a:cs typeface="Arial" charset="0"/>
              </a:rPr>
              <a:t>mulheres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saudáveis</a:t>
            </a:r>
            <a:r>
              <a:rPr lang="fr-CH" altLang="fr-FR" sz="2600" dirty="0">
                <a:latin typeface="+mj-lt"/>
                <a:cs typeface="Arial" charset="0"/>
              </a:rPr>
              <a:t> (&gt;18 </a:t>
            </a:r>
            <a:r>
              <a:rPr lang="fr-CH" altLang="fr-FR" sz="2600" dirty="0" err="1">
                <a:latin typeface="+mj-lt"/>
                <a:cs typeface="Arial" charset="0"/>
              </a:rPr>
              <a:t>anos</a:t>
            </a:r>
            <a:r>
              <a:rPr lang="fr-CH" altLang="fr-FR" sz="2600" dirty="0">
                <a:latin typeface="+mj-lt"/>
                <a:cs typeface="Arial" charset="0"/>
              </a:rPr>
              <a:t>) </a:t>
            </a:r>
          </a:p>
          <a:p>
            <a:pPr lvl="2"/>
            <a:r>
              <a:rPr lang="fr-CH" altLang="fr-FR" sz="2600" dirty="0" err="1">
                <a:latin typeface="+mj-lt"/>
                <a:cs typeface="Arial" charset="0"/>
              </a:rPr>
              <a:t>Publicações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realizadas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após</a:t>
            </a:r>
            <a:r>
              <a:rPr lang="fr-CH" altLang="fr-FR" sz="2600" dirty="0">
                <a:latin typeface="+mj-lt"/>
                <a:cs typeface="Arial" charset="0"/>
              </a:rPr>
              <a:t> o </a:t>
            </a:r>
            <a:r>
              <a:rPr lang="fr-CH" altLang="fr-FR" sz="2600" dirty="0" err="1">
                <a:latin typeface="+mj-lt"/>
                <a:cs typeface="Arial" charset="0"/>
              </a:rPr>
              <a:t>ano</a:t>
            </a:r>
            <a:r>
              <a:rPr lang="fr-CH" altLang="fr-FR" sz="2600" dirty="0">
                <a:latin typeface="+mj-lt"/>
                <a:cs typeface="Arial" charset="0"/>
              </a:rPr>
              <a:t> 2000</a:t>
            </a:r>
          </a:p>
          <a:p>
            <a:pPr lvl="2"/>
            <a:r>
              <a:rPr lang="fr-CH" altLang="fr-FR" sz="2600" dirty="0">
                <a:latin typeface="+mj-lt"/>
                <a:cs typeface="Arial" charset="0"/>
              </a:rPr>
              <a:t>Dar </a:t>
            </a:r>
            <a:r>
              <a:rPr lang="fr-CH" altLang="fr-FR" sz="2600" dirty="0" err="1">
                <a:latin typeface="+mj-lt"/>
                <a:cs typeface="Arial" charset="0"/>
              </a:rPr>
              <a:t>prioridade</a:t>
            </a:r>
            <a:r>
              <a:rPr lang="fr-CH" altLang="fr-FR" sz="2600" dirty="0">
                <a:latin typeface="+mj-lt"/>
                <a:cs typeface="Arial" charset="0"/>
              </a:rPr>
              <a:t> a </a:t>
            </a:r>
            <a:r>
              <a:rPr lang="fr-CH" altLang="fr-FR" sz="2600" dirty="0" err="1">
                <a:latin typeface="+mj-lt"/>
                <a:cs typeface="Arial" charset="0"/>
              </a:rPr>
              <a:t>pesquisas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nacionais</a:t>
            </a:r>
            <a:r>
              <a:rPr lang="fr-CH" altLang="fr-FR" sz="2600" dirty="0">
                <a:latin typeface="+mj-lt"/>
                <a:cs typeface="Arial" charset="0"/>
              </a:rPr>
              <a:t> de grande </a:t>
            </a:r>
            <a:r>
              <a:rPr lang="fr-CH" altLang="fr-FR" sz="2600" dirty="0" err="1">
                <a:latin typeface="+mj-lt"/>
                <a:cs typeface="Arial" charset="0"/>
              </a:rPr>
              <a:t>envergadura</a:t>
            </a:r>
            <a:r>
              <a:rPr lang="fr-CH" altLang="fr-FR" sz="2600" dirty="0">
                <a:latin typeface="+mj-lt"/>
                <a:cs typeface="Arial" charset="0"/>
              </a:rPr>
              <a:t>, mas </a:t>
            </a:r>
            <a:r>
              <a:rPr lang="fr-CH" altLang="fr-FR" sz="2600" dirty="0" err="1">
                <a:latin typeface="+mj-lt"/>
                <a:cs typeface="Arial" charset="0"/>
              </a:rPr>
              <a:t>incluir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amostragens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por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conveniência</a:t>
            </a:r>
            <a:r>
              <a:rPr lang="fr-CH" altLang="fr-FR" sz="2600" dirty="0">
                <a:latin typeface="+mj-lt"/>
                <a:cs typeface="Arial" charset="0"/>
              </a:rPr>
              <a:t> ou </a:t>
            </a:r>
            <a:r>
              <a:rPr lang="fr-CH" altLang="fr-FR" sz="2600" dirty="0" err="1">
                <a:latin typeface="+mj-lt"/>
                <a:cs typeface="Arial" charset="0"/>
              </a:rPr>
              <a:t>estudos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menores</a:t>
            </a:r>
            <a:r>
              <a:rPr lang="fr-CH" altLang="fr-FR" sz="2600" dirty="0">
                <a:latin typeface="+mj-lt"/>
                <a:cs typeface="Arial" charset="0"/>
              </a:rPr>
              <a:t> e mais </a:t>
            </a:r>
            <a:r>
              <a:rPr lang="fr-CH" altLang="fr-FR" sz="2600" dirty="0" err="1">
                <a:latin typeface="+mj-lt"/>
                <a:cs typeface="Arial" charset="0"/>
              </a:rPr>
              <a:t>antigos</a:t>
            </a:r>
            <a:r>
              <a:rPr lang="fr-CH" altLang="fr-FR" sz="2600" dirty="0">
                <a:latin typeface="+mj-lt"/>
                <a:cs typeface="Arial" charset="0"/>
              </a:rPr>
              <a:t>, </a:t>
            </a:r>
            <a:r>
              <a:rPr lang="fr-CH" altLang="fr-FR" sz="2600" dirty="0" err="1">
                <a:latin typeface="+mj-lt"/>
                <a:cs typeface="Arial" charset="0"/>
              </a:rPr>
              <a:t>caso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necessário</a:t>
            </a:r>
            <a:r>
              <a:rPr lang="fr-CH" altLang="fr-FR" sz="2600" dirty="0">
                <a:latin typeface="+mj-lt"/>
                <a:cs typeface="Arial" charset="0"/>
              </a:rPr>
              <a:t>  </a:t>
            </a:r>
          </a:p>
          <a:p>
            <a:pPr lvl="2"/>
            <a:r>
              <a:rPr lang="fr-CH" altLang="fr-FR" sz="2600" dirty="0" err="1">
                <a:latin typeface="+mj-lt"/>
                <a:cs typeface="Arial" charset="0"/>
              </a:rPr>
              <a:t>Excluir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crianças</a:t>
            </a:r>
            <a:r>
              <a:rPr lang="fr-CH" altLang="fr-FR" sz="2600" dirty="0">
                <a:latin typeface="+mj-lt"/>
                <a:cs typeface="Arial" charset="0"/>
              </a:rPr>
              <a:t>, </a:t>
            </a:r>
            <a:r>
              <a:rPr lang="fr-CH" altLang="fr-FR" sz="2600" dirty="0" err="1">
                <a:latin typeface="+mj-lt"/>
                <a:cs typeface="Arial" charset="0"/>
              </a:rPr>
              <a:t>adultos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residentes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em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instituições</a:t>
            </a:r>
            <a:r>
              <a:rPr lang="fr-CH" altLang="fr-FR" sz="2600" dirty="0">
                <a:latin typeface="+mj-lt"/>
                <a:cs typeface="Arial" charset="0"/>
              </a:rPr>
              <a:t> ou </a:t>
            </a:r>
            <a:r>
              <a:rPr lang="fr-CH" altLang="fr-FR" sz="2600" dirty="0" err="1">
                <a:latin typeface="+mj-lt"/>
                <a:cs typeface="Arial" charset="0"/>
              </a:rPr>
              <a:t>hospitalizados</a:t>
            </a:r>
            <a:r>
              <a:rPr lang="fr-CH" altLang="fr-FR" sz="2600" dirty="0">
                <a:latin typeface="+mj-lt"/>
                <a:cs typeface="Arial" charset="0"/>
              </a:rPr>
              <a:t> e </a:t>
            </a:r>
            <a:r>
              <a:rPr lang="fr-CH" altLang="fr-FR" sz="2600" dirty="0" err="1">
                <a:latin typeface="+mj-lt"/>
                <a:cs typeface="Arial" charset="0"/>
              </a:rPr>
              <a:t>mulheres</a:t>
            </a:r>
            <a:r>
              <a:rPr lang="fr-CH" altLang="fr-FR" sz="2600" dirty="0">
                <a:latin typeface="+mj-lt"/>
                <a:cs typeface="Arial" charset="0"/>
              </a:rPr>
              <a:t> </a:t>
            </a:r>
            <a:r>
              <a:rPr lang="fr-CH" altLang="fr-FR" sz="2600" dirty="0" err="1">
                <a:latin typeface="+mj-lt"/>
                <a:cs typeface="Arial" charset="0"/>
              </a:rPr>
              <a:t>grávidas</a:t>
            </a:r>
            <a:r>
              <a:rPr lang="fr-CH" altLang="fr-FR" sz="2600" dirty="0">
                <a:latin typeface="+mj-lt"/>
                <a:cs typeface="Arial" charset="0"/>
              </a:rPr>
              <a:t> ou </a:t>
            </a:r>
            <a:r>
              <a:rPr lang="fr-CH" altLang="fr-FR" sz="2600" dirty="0" err="1">
                <a:latin typeface="+mj-lt"/>
                <a:cs typeface="Arial" charset="0"/>
              </a:rPr>
              <a:t>lactantes</a:t>
            </a:r>
            <a:endParaRPr lang="fr-CH" altLang="fr-FR" sz="2600" dirty="0">
              <a:latin typeface="+mj-lt"/>
              <a:ea typeface="ＭＳ Ｐゴシック" charset="-128"/>
              <a:cs typeface="Arial" charset="0"/>
            </a:endParaRPr>
          </a:p>
          <a:p>
            <a:pPr lvl="2"/>
            <a:endParaRPr lang="fr-CH" altLang="fr-FR" sz="21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/>
              <a:t>REVISÃO SISTEMÁTICA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1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870351"/>
            <a:ext cx="8284343" cy="2837451"/>
          </a:xfrm>
        </p:spPr>
        <p:txBody>
          <a:bodyPr>
            <a:normAutofit/>
          </a:bodyPr>
          <a:lstStyle/>
          <a:p>
            <a:r>
              <a:rPr lang="fr-CH" altLang="fr-FR" sz="2600" dirty="0">
                <a:latin typeface="+mj-lt"/>
              </a:rPr>
              <a:t>9.780 </a:t>
            </a:r>
            <a:r>
              <a:rPr lang="fr-CH" altLang="fr-FR" sz="2600" dirty="0" err="1">
                <a:latin typeface="+mj-lt"/>
              </a:rPr>
              <a:t>resumos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foram</a:t>
            </a:r>
            <a:r>
              <a:rPr lang="fr-CH" altLang="fr-FR" sz="2600" dirty="0">
                <a:latin typeface="+mj-lt"/>
              </a:rPr>
              <a:t> pré-</a:t>
            </a:r>
            <a:r>
              <a:rPr lang="fr-CH" altLang="fr-FR" sz="2600" dirty="0" err="1">
                <a:latin typeface="+mj-lt"/>
              </a:rPr>
              <a:t>selecionados</a:t>
            </a:r>
            <a:r>
              <a:rPr lang="fr-CH" altLang="fr-FR" sz="2600" dirty="0">
                <a:latin typeface="+mj-lt"/>
              </a:rPr>
              <a:t> </a:t>
            </a:r>
          </a:p>
          <a:p>
            <a:endParaRPr lang="fr-CH" altLang="fr-FR" sz="2600" dirty="0">
              <a:latin typeface="+mj-lt"/>
            </a:endParaRPr>
          </a:p>
          <a:p>
            <a:r>
              <a:rPr lang="fr-CH" altLang="fr-FR" sz="2600" dirty="0">
                <a:latin typeface="+mj-lt"/>
              </a:rPr>
              <a:t>478 </a:t>
            </a:r>
            <a:r>
              <a:rPr lang="fr-CH" altLang="fr-FR" sz="2600" dirty="0" err="1">
                <a:latin typeface="+mj-lt"/>
              </a:rPr>
              <a:t>artigos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foram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acessados</a:t>
            </a:r>
            <a:r>
              <a:rPr lang="fr-CH" altLang="fr-FR" sz="2600" dirty="0">
                <a:latin typeface="+mj-lt"/>
              </a:rPr>
              <a:t> </a:t>
            </a:r>
          </a:p>
          <a:p>
            <a:endParaRPr lang="fr-CH" altLang="fr-FR" sz="2600" dirty="0">
              <a:latin typeface="+mj-lt"/>
            </a:endParaRPr>
          </a:p>
          <a:p>
            <a:r>
              <a:rPr lang="fr-CH" altLang="fr-FR" sz="2600" dirty="0" err="1">
                <a:latin typeface="+mj-lt"/>
              </a:rPr>
              <a:t>Dados</a:t>
            </a:r>
            <a:r>
              <a:rPr lang="fr-CH" altLang="fr-FR" sz="2600" dirty="0">
                <a:latin typeface="+mj-lt"/>
              </a:rPr>
              <a:t> de 74 </a:t>
            </a:r>
            <a:r>
              <a:rPr lang="fr-CH" altLang="fr-FR" sz="2600" dirty="0" err="1">
                <a:latin typeface="+mj-lt"/>
              </a:rPr>
              <a:t>países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foram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identificados</a:t>
            </a:r>
            <a:r>
              <a:rPr lang="fr-CH" altLang="fr-FR" sz="2600" dirty="0">
                <a:latin typeface="+mj-lt"/>
              </a:rPr>
              <a:t> – 123 </a:t>
            </a:r>
            <a:r>
              <a:rPr lang="fr-CH" altLang="fr-FR" sz="2600" dirty="0" err="1">
                <a:latin typeface="+mj-lt"/>
              </a:rPr>
              <a:t>países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não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contavam</a:t>
            </a:r>
            <a:r>
              <a:rPr lang="fr-CH" altLang="fr-FR" sz="2600" dirty="0">
                <a:latin typeface="+mj-lt"/>
              </a:rPr>
              <a:t> com </a:t>
            </a:r>
            <a:r>
              <a:rPr lang="fr-CH" altLang="fr-FR" sz="2600" dirty="0" err="1">
                <a:latin typeface="+mj-lt"/>
              </a:rPr>
              <a:t>dados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 smtClean="0">
                <a:latin typeface="+mj-lt"/>
              </a:rPr>
              <a:t>qualificativos</a:t>
            </a:r>
            <a:r>
              <a:rPr lang="fr-CH" altLang="fr-FR" sz="2600" dirty="0" smtClean="0">
                <a:latin typeface="+mj-lt"/>
                <a:ea typeface="Calibri Light" charset="0"/>
                <a:cs typeface="Calibri Light" charset="0"/>
              </a:rPr>
              <a:t> </a:t>
            </a:r>
            <a:endParaRPr lang="fr-CH" altLang="fr-FR" sz="2600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RESULTADOS DE BUSCAS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3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>
                <a:latin typeface="Calibri" charset="0"/>
                <a:ea typeface="Calibri" charset="0"/>
                <a:cs typeface="Calibri" charset="0"/>
              </a:rPr>
              <a:t>ORGANOGRAMA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9080" y="1138402"/>
            <a:ext cx="619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Citações obtidas de 13 bases de dados (ver texto) e a partir de buscas na </a:t>
            </a:r>
            <a:r>
              <a:rPr lang="pt-BR" sz="1400" dirty="0" smtClean="0">
                <a:latin typeface="+mj-lt"/>
              </a:rPr>
              <a:t>internet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</a:t>
            </a:r>
            <a:r>
              <a:rPr lang="pt-BR" sz="1400" dirty="0" smtClean="0">
                <a:latin typeface="+mj-lt"/>
              </a:rPr>
              <a:t>(N=9780</a:t>
            </a:r>
            <a:r>
              <a:rPr lang="pt-BR" sz="1400" dirty="0">
                <a:latin typeface="+mj-lt"/>
              </a:rPr>
              <a:t>)</a:t>
            </a:r>
            <a:r>
              <a:rPr lang="en-US" sz="1400" dirty="0">
                <a:latin typeface="+mj-lt"/>
              </a:rPr>
              <a:t> </a:t>
            </a:r>
            <a:endParaRPr lang="en-US" sz="1400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4696" y="1986570"/>
            <a:ext cx="2544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latin typeface="+mj-lt"/>
              </a:rPr>
              <a:t>Excluídos na triagem de </a:t>
            </a:r>
            <a:r>
              <a:rPr lang="pt-BR" sz="1400" dirty="0" smtClean="0">
                <a:latin typeface="+mj-lt"/>
              </a:rPr>
              <a:t>resumos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dirty="0" smtClean="0">
                <a:latin typeface="Calibri Light" charset="0"/>
                <a:ea typeface="Calibri Light" charset="0"/>
                <a:cs typeface="Calibri Light" charset="0"/>
              </a:rPr>
              <a:t>(N=9337)</a:t>
            </a:r>
            <a:endParaRPr lang="en-US" sz="14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202" y="2869170"/>
            <a:ext cx="22660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latin typeface="+mj-lt"/>
              </a:rPr>
              <a:t>Artigos acessados na íntegra</a:t>
            </a:r>
            <a:r>
              <a:rPr lang="en-US" sz="1400" dirty="0">
                <a:latin typeface="+mj-lt"/>
              </a:rPr>
              <a:t> </a:t>
            </a:r>
            <a:endParaRPr lang="en-US" sz="14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(N=443)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091" y="3724638"/>
            <a:ext cx="1828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Dados de estudo que foram colocados a nossa </a:t>
            </a:r>
            <a:r>
              <a:rPr lang="pt-BR" sz="1400" dirty="0" smtClean="0">
                <a:latin typeface="+mj-lt"/>
              </a:rPr>
              <a:t>disposição </a:t>
            </a:r>
            <a:r>
              <a:rPr lang="pt-BR" sz="1400" dirty="0">
                <a:latin typeface="+mj-lt"/>
              </a:rPr>
              <a:t>por especialistas na área</a:t>
            </a:r>
            <a:r>
              <a:rPr lang="en-US" sz="1400" dirty="0">
                <a:latin typeface="+mj-lt"/>
              </a:rPr>
              <a:t> </a:t>
            </a:r>
            <a:endParaRPr lang="en-US" sz="1400" dirty="0" smtClean="0">
              <a:latin typeface="+mj-lt"/>
            </a:endParaRP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(N=2)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0108" y="5749316"/>
            <a:ext cx="26618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+mj-lt"/>
              </a:rPr>
              <a:t>Estudos incluídos:</a:t>
            </a:r>
            <a:endParaRPr lang="en-US" sz="1400" dirty="0">
              <a:latin typeface="+mj-lt"/>
            </a:endParaRPr>
          </a:p>
          <a:p>
            <a:pPr algn="ctr"/>
            <a:r>
              <a:rPr lang="pt-BR" sz="1400" dirty="0">
                <a:latin typeface="+mj-lt"/>
              </a:rPr>
              <a:t>(78 estudos* de 74 países)</a:t>
            </a:r>
            <a:r>
              <a:rPr lang="en-US" sz="1400" dirty="0">
                <a:latin typeface="+mj-lt"/>
              </a:rPr>
              <a:t> </a:t>
            </a:r>
            <a:endParaRPr lang="en-US" sz="1400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7786" y="2882443"/>
            <a:ext cx="411784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+mj-lt"/>
              </a:rPr>
              <a:t>Excluídos</a:t>
            </a:r>
            <a:r>
              <a:rPr lang="en-US" sz="1600" dirty="0"/>
              <a:t>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(N=367)</a:t>
            </a:r>
          </a:p>
          <a:p>
            <a:r>
              <a:rPr lang="pt-BR" sz="1300" dirty="0" smtClean="0">
                <a:latin typeface="+mj-lt"/>
              </a:rPr>
              <a:t>Ausência </a:t>
            </a:r>
            <a:r>
              <a:rPr lang="pt-BR" sz="1300" dirty="0">
                <a:latin typeface="+mj-lt"/>
              </a:rPr>
              <a:t>de dados sobre o cálcio (N=122)</a:t>
            </a:r>
            <a:endParaRPr lang="en-US" sz="1300" dirty="0">
              <a:latin typeface="+mj-lt"/>
            </a:endParaRPr>
          </a:p>
          <a:p>
            <a:r>
              <a:rPr lang="pt-BR" sz="1300" dirty="0" smtClean="0">
                <a:latin typeface="+mj-lt"/>
              </a:rPr>
              <a:t>Há </a:t>
            </a:r>
            <a:r>
              <a:rPr lang="pt-BR" sz="1300" dirty="0">
                <a:latin typeface="+mj-lt"/>
              </a:rPr>
              <a:t>um estudo menos restritivo disponível (N=103)</a:t>
            </a:r>
            <a:endParaRPr lang="en-US" sz="1300" dirty="0">
              <a:latin typeface="+mj-lt"/>
            </a:endParaRPr>
          </a:p>
          <a:p>
            <a:r>
              <a:rPr lang="pt-BR" sz="1300" dirty="0" smtClean="0">
                <a:latin typeface="+mj-lt"/>
              </a:rPr>
              <a:t>Há </a:t>
            </a:r>
            <a:r>
              <a:rPr lang="pt-BR" sz="1300" dirty="0">
                <a:latin typeface="+mj-lt"/>
              </a:rPr>
              <a:t>um estudo mais recente disponível (N=65)</a:t>
            </a:r>
            <a:endParaRPr lang="en-US" sz="1300" dirty="0">
              <a:latin typeface="+mj-lt"/>
            </a:endParaRPr>
          </a:p>
          <a:p>
            <a:r>
              <a:rPr lang="pt-BR" sz="1300" dirty="0" smtClean="0">
                <a:latin typeface="+mj-lt"/>
              </a:rPr>
              <a:t>Os </a:t>
            </a:r>
            <a:r>
              <a:rPr lang="pt-BR" sz="1300" dirty="0">
                <a:latin typeface="+mj-lt"/>
              </a:rPr>
              <a:t>dados sobre o cálcio não estão em mg/dia ou equivalente (N=26)	</a:t>
            </a:r>
            <a:endParaRPr lang="en-US" sz="1300" dirty="0">
              <a:latin typeface="+mj-lt"/>
            </a:endParaRPr>
          </a:p>
          <a:p>
            <a:r>
              <a:rPr lang="pt-BR" sz="1300" dirty="0" smtClean="0">
                <a:latin typeface="+mj-lt"/>
              </a:rPr>
              <a:t>Não </a:t>
            </a:r>
            <a:r>
              <a:rPr lang="pt-BR" sz="1300" dirty="0">
                <a:latin typeface="+mj-lt"/>
              </a:rPr>
              <a:t>disponível (N=16)</a:t>
            </a:r>
            <a:endParaRPr lang="en-US" sz="1300" dirty="0">
              <a:latin typeface="+mj-lt"/>
            </a:endParaRPr>
          </a:p>
          <a:p>
            <a:r>
              <a:rPr lang="pt-BR" sz="1300" dirty="0" smtClean="0">
                <a:latin typeface="+mj-lt"/>
              </a:rPr>
              <a:t>Dados </a:t>
            </a:r>
            <a:r>
              <a:rPr lang="pt-BR" sz="1300" dirty="0">
                <a:latin typeface="+mj-lt"/>
              </a:rPr>
              <a:t>duplicados (N=14)</a:t>
            </a:r>
            <a:endParaRPr lang="en-US" sz="1300" dirty="0">
              <a:latin typeface="+mj-lt"/>
            </a:endParaRPr>
          </a:p>
          <a:p>
            <a:r>
              <a:rPr lang="pt-BR" sz="1300" dirty="0" smtClean="0">
                <a:latin typeface="+mj-lt"/>
              </a:rPr>
              <a:t>Dados </a:t>
            </a:r>
            <a:r>
              <a:rPr lang="pt-BR" sz="1300" dirty="0">
                <a:latin typeface="+mj-lt"/>
              </a:rPr>
              <a:t>informados de melhor maneira em outro </a:t>
            </a:r>
            <a:r>
              <a:rPr lang="pt-BR" sz="1300" dirty="0" smtClean="0">
                <a:latin typeface="+mj-lt"/>
              </a:rPr>
              <a:t>lugar(N=8)</a:t>
            </a:r>
            <a:endParaRPr lang="en-US" sz="1300" dirty="0">
              <a:latin typeface="+mj-lt"/>
            </a:endParaRPr>
          </a:p>
          <a:p>
            <a:r>
              <a:rPr lang="pt-BR" sz="1300" dirty="0" smtClean="0">
                <a:latin typeface="+mj-lt"/>
              </a:rPr>
              <a:t>Dados </a:t>
            </a:r>
            <a:r>
              <a:rPr lang="pt-BR" sz="1300" dirty="0">
                <a:latin typeface="+mj-lt"/>
              </a:rPr>
              <a:t>sobre alimentos em relação ao mercado e à agricultura (N=5)</a:t>
            </a:r>
            <a:endParaRPr lang="en-US" sz="1300" dirty="0">
              <a:latin typeface="+mj-lt"/>
            </a:endParaRPr>
          </a:p>
          <a:p>
            <a:r>
              <a:rPr lang="pt-BR" sz="1300" dirty="0" smtClean="0">
                <a:latin typeface="+mj-lt"/>
              </a:rPr>
              <a:t>Estudo </a:t>
            </a:r>
            <a:r>
              <a:rPr lang="pt-BR" sz="1300" dirty="0">
                <a:latin typeface="+mj-lt"/>
              </a:rPr>
              <a:t>sobre densitometria óssea (N=3)	</a:t>
            </a:r>
            <a:endParaRPr lang="en-US" sz="1300" dirty="0">
              <a:latin typeface="+mj-lt"/>
            </a:endParaRPr>
          </a:p>
          <a:p>
            <a:r>
              <a:rPr lang="pt-BR" sz="1300" dirty="0" smtClean="0">
                <a:latin typeface="+mj-lt"/>
              </a:rPr>
              <a:t>Estudo </a:t>
            </a:r>
            <a:r>
              <a:rPr lang="pt-BR" sz="1300" dirty="0">
                <a:latin typeface="+mj-lt"/>
              </a:rPr>
              <a:t>com crianças (N=2)</a:t>
            </a:r>
            <a:endParaRPr lang="en-US" sz="1300" dirty="0">
              <a:latin typeface="+mj-lt"/>
            </a:endParaRPr>
          </a:p>
          <a:p>
            <a:r>
              <a:rPr lang="pt-BR" sz="1300" dirty="0" smtClean="0">
                <a:latin typeface="+mj-lt"/>
              </a:rPr>
              <a:t>Cálcio </a:t>
            </a:r>
            <a:r>
              <a:rPr lang="pt-BR" sz="1300" dirty="0">
                <a:latin typeface="+mj-lt"/>
              </a:rPr>
              <a:t>de apenas uma fonte de alimento específica (N=2)</a:t>
            </a:r>
            <a:endParaRPr lang="en-US" sz="1300" dirty="0">
              <a:latin typeface="+mj-lt"/>
            </a:endParaRPr>
          </a:p>
          <a:p>
            <a:r>
              <a:rPr lang="pt-BR" sz="1300" dirty="0" smtClean="0">
                <a:latin typeface="+mj-lt"/>
              </a:rPr>
              <a:t>Estudo </a:t>
            </a:r>
            <a:r>
              <a:rPr lang="pt-BR" sz="1300" dirty="0">
                <a:latin typeface="+mj-lt"/>
              </a:rPr>
              <a:t>de caso de controle (N=1)</a:t>
            </a:r>
            <a:r>
              <a:rPr lang="en-US" sz="1300" dirty="0"/>
              <a:t> </a:t>
            </a:r>
            <a:endParaRPr lang="en-US" sz="13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3569" y="1143409"/>
            <a:ext cx="6021138" cy="550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88495" y="1986571"/>
            <a:ext cx="2857138" cy="550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12524" y="2885573"/>
            <a:ext cx="2242317" cy="550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3312" y="3724639"/>
            <a:ext cx="1919212" cy="1221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45292" y="2871253"/>
            <a:ext cx="4100341" cy="3150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12727" y="1693457"/>
            <a:ext cx="0" cy="1177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04260" y="3435621"/>
            <a:ext cx="0" cy="2343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12524" y="4257819"/>
            <a:ext cx="11002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04260" y="4722455"/>
            <a:ext cx="14410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12727" y="2248181"/>
            <a:ext cx="26757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99056" y="5770080"/>
            <a:ext cx="2625364" cy="535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7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455458"/>
            <a:ext cx="8284343" cy="4322219"/>
          </a:xfrm>
        </p:spPr>
        <p:txBody>
          <a:bodyPr>
            <a:normAutofit lnSpcReduction="10000"/>
          </a:bodyPr>
          <a:lstStyle/>
          <a:p>
            <a:r>
              <a:rPr lang="fr-CH" altLang="fr-FR" sz="2600" dirty="0">
                <a:latin typeface="+mj-lt"/>
              </a:rPr>
              <a:t>A </a:t>
            </a:r>
            <a:r>
              <a:rPr lang="fr-CH" altLang="fr-FR" sz="2600" dirty="0" err="1">
                <a:latin typeface="+mj-lt"/>
              </a:rPr>
              <a:t>ingestão</a:t>
            </a:r>
            <a:r>
              <a:rPr lang="fr-CH" altLang="fr-FR" sz="2600" dirty="0">
                <a:latin typeface="+mj-lt"/>
              </a:rPr>
              <a:t> de Ca </a:t>
            </a:r>
            <a:r>
              <a:rPr lang="fr-CH" altLang="fr-FR" sz="2600" dirty="0" err="1">
                <a:latin typeface="+mj-lt"/>
              </a:rPr>
              <a:t>em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nível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mundial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variou</a:t>
            </a:r>
            <a:r>
              <a:rPr lang="fr-CH" altLang="fr-FR" sz="2600" dirty="0">
                <a:latin typeface="+mj-lt"/>
              </a:rPr>
              <a:t> entre 175 mg/dia no </a:t>
            </a:r>
            <a:r>
              <a:rPr lang="fr-CH" altLang="fr-FR" sz="2600" dirty="0" err="1">
                <a:latin typeface="+mj-lt"/>
              </a:rPr>
              <a:t>Nepal</a:t>
            </a:r>
            <a:r>
              <a:rPr lang="fr-CH" altLang="fr-FR" sz="2600" dirty="0">
                <a:latin typeface="+mj-lt"/>
              </a:rPr>
              <a:t> e 1.233 mg/dia na </a:t>
            </a:r>
            <a:r>
              <a:rPr lang="fr-CH" altLang="fr-FR" sz="2600" dirty="0" err="1">
                <a:latin typeface="+mj-lt"/>
              </a:rPr>
              <a:t>Islândia</a:t>
            </a:r>
            <a:r>
              <a:rPr lang="fr-CH" altLang="fr-FR" sz="2600" dirty="0" smtClean="0">
                <a:latin typeface="+mj-lt"/>
              </a:rPr>
              <a:t>.</a:t>
            </a:r>
          </a:p>
          <a:p>
            <a:endParaRPr lang="fr-CH" altLang="fr-FR" sz="2600" dirty="0">
              <a:latin typeface="+mj-lt"/>
            </a:endParaRPr>
          </a:p>
          <a:p>
            <a:r>
              <a:rPr lang="fr-CH" altLang="fr-FR" sz="2600" dirty="0">
                <a:latin typeface="+mj-lt"/>
              </a:rPr>
              <a:t>A </a:t>
            </a:r>
            <a:r>
              <a:rPr lang="fr-CH" altLang="fr-FR" sz="2600" dirty="0" err="1">
                <a:latin typeface="+mj-lt"/>
              </a:rPr>
              <a:t>maioria</a:t>
            </a:r>
            <a:r>
              <a:rPr lang="fr-CH" altLang="fr-FR" sz="2600" dirty="0">
                <a:latin typeface="+mj-lt"/>
              </a:rPr>
              <a:t> dos </a:t>
            </a:r>
            <a:r>
              <a:rPr lang="fr-CH" altLang="fr-FR" sz="2600" dirty="0" err="1">
                <a:latin typeface="+mj-lt"/>
              </a:rPr>
              <a:t>países</a:t>
            </a:r>
            <a:r>
              <a:rPr lang="fr-CH" altLang="fr-FR" sz="2600" dirty="0">
                <a:latin typeface="+mj-lt"/>
              </a:rPr>
              <a:t> do </a:t>
            </a:r>
            <a:r>
              <a:rPr lang="fr-CH" altLang="fr-FR" sz="2600" dirty="0" err="1">
                <a:latin typeface="+mj-lt"/>
              </a:rPr>
              <a:t>sul</a:t>
            </a:r>
            <a:r>
              <a:rPr lang="fr-CH" altLang="fr-FR" sz="2600" dirty="0">
                <a:latin typeface="+mj-lt"/>
              </a:rPr>
              <a:t>, leste e </a:t>
            </a:r>
            <a:r>
              <a:rPr lang="fr-CH" altLang="fr-FR" sz="2600" dirty="0" err="1">
                <a:latin typeface="+mj-lt"/>
              </a:rPr>
              <a:t>sudeste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asiático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tiveram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uma</a:t>
            </a:r>
            <a:r>
              <a:rPr lang="fr-CH" altLang="fr-FR" sz="2600" dirty="0">
                <a:latin typeface="+mj-lt"/>
              </a:rPr>
              <a:t> média de </a:t>
            </a:r>
            <a:r>
              <a:rPr lang="fr-CH" altLang="fr-FR" sz="2600" dirty="0" err="1">
                <a:latin typeface="+mj-lt"/>
              </a:rPr>
              <a:t>ingestão</a:t>
            </a:r>
            <a:r>
              <a:rPr lang="fr-CH" altLang="fr-FR" sz="2600" dirty="0">
                <a:latin typeface="+mj-lt"/>
              </a:rPr>
              <a:t> de Ca </a:t>
            </a:r>
            <a:r>
              <a:rPr lang="fr-CH" altLang="fr-FR" sz="2600" dirty="0" err="1">
                <a:latin typeface="+mj-lt"/>
              </a:rPr>
              <a:t>baixa</a:t>
            </a:r>
            <a:r>
              <a:rPr lang="fr-CH" altLang="fr-FR" sz="2600" dirty="0">
                <a:latin typeface="+mj-lt"/>
              </a:rPr>
              <a:t>: </a:t>
            </a:r>
            <a:r>
              <a:rPr lang="fr-CH" altLang="fr-FR" sz="2600" dirty="0" err="1">
                <a:latin typeface="+mj-lt"/>
              </a:rPr>
              <a:t>menos</a:t>
            </a:r>
            <a:r>
              <a:rPr lang="fr-CH" altLang="fr-FR" sz="2600" dirty="0">
                <a:latin typeface="+mj-lt"/>
              </a:rPr>
              <a:t> de 400 a 500 mg/dia, inclusive </a:t>
            </a:r>
            <a:r>
              <a:rPr lang="fr-CH" altLang="fr-FR" sz="2600" dirty="0" err="1">
                <a:latin typeface="+mj-lt"/>
              </a:rPr>
              <a:t>em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países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como</a:t>
            </a:r>
            <a:r>
              <a:rPr lang="fr-CH" altLang="fr-FR" sz="2600" dirty="0">
                <a:latin typeface="+mj-lt"/>
              </a:rPr>
              <a:t> China, </a:t>
            </a:r>
            <a:r>
              <a:rPr lang="fr-CH" altLang="fr-FR" sz="2600" dirty="0" err="1">
                <a:latin typeface="+mj-lt"/>
              </a:rPr>
              <a:t>Índia</a:t>
            </a:r>
            <a:r>
              <a:rPr lang="fr-CH" altLang="fr-FR" sz="2600" dirty="0">
                <a:latin typeface="+mj-lt"/>
              </a:rPr>
              <a:t>, </a:t>
            </a:r>
            <a:r>
              <a:rPr lang="fr-CH" altLang="fr-FR" sz="2600" dirty="0" err="1">
                <a:latin typeface="+mj-lt"/>
              </a:rPr>
              <a:t>Indonésia</a:t>
            </a:r>
            <a:r>
              <a:rPr lang="fr-CH" altLang="fr-FR" sz="2600" dirty="0">
                <a:latin typeface="+mj-lt"/>
              </a:rPr>
              <a:t> e </a:t>
            </a:r>
            <a:r>
              <a:rPr lang="fr-CH" altLang="fr-FR" sz="2600" dirty="0" err="1" smtClean="0">
                <a:latin typeface="+mj-lt"/>
              </a:rPr>
              <a:t>Vietnãme</a:t>
            </a:r>
            <a:r>
              <a:rPr lang="fr-CH" altLang="fr-FR" sz="2600" dirty="0" smtClean="0">
                <a:latin typeface="+mj-lt"/>
              </a:rPr>
              <a:t>.</a:t>
            </a:r>
          </a:p>
          <a:p>
            <a:endParaRPr lang="fr-CH" altLang="fr-FR" sz="2600" dirty="0">
              <a:latin typeface="+mj-lt"/>
            </a:endParaRPr>
          </a:p>
          <a:p>
            <a:r>
              <a:rPr lang="fr-CH" altLang="fr-FR" sz="2600" dirty="0">
                <a:latin typeface="+mj-lt"/>
              </a:rPr>
              <a:t>A </a:t>
            </a:r>
            <a:r>
              <a:rPr lang="fr-CH" altLang="fr-FR" sz="2600" dirty="0" err="1">
                <a:latin typeface="+mj-lt"/>
              </a:rPr>
              <a:t>maioria</a:t>
            </a:r>
            <a:r>
              <a:rPr lang="fr-CH" altLang="fr-FR" sz="2600" dirty="0">
                <a:latin typeface="+mj-lt"/>
              </a:rPr>
              <a:t> dos </a:t>
            </a:r>
            <a:r>
              <a:rPr lang="fr-CH" altLang="fr-FR" sz="2600" dirty="0" err="1">
                <a:latin typeface="+mj-lt"/>
              </a:rPr>
              <a:t>países</a:t>
            </a:r>
            <a:r>
              <a:rPr lang="fr-CH" altLang="fr-FR" sz="2600" dirty="0">
                <a:latin typeface="+mj-lt"/>
              </a:rPr>
              <a:t> da </a:t>
            </a:r>
            <a:r>
              <a:rPr lang="fr-CH" altLang="fr-FR" sz="2600" dirty="0" err="1">
                <a:latin typeface="+mj-lt"/>
              </a:rPr>
              <a:t>África</a:t>
            </a:r>
            <a:r>
              <a:rPr lang="fr-CH" altLang="fr-FR" sz="2600" dirty="0">
                <a:latin typeface="+mj-lt"/>
              </a:rPr>
              <a:t> e da </a:t>
            </a:r>
            <a:r>
              <a:rPr lang="fr-CH" altLang="fr-FR" sz="2600" dirty="0" err="1">
                <a:latin typeface="+mj-lt"/>
              </a:rPr>
              <a:t>América</a:t>
            </a:r>
            <a:r>
              <a:rPr lang="fr-CH" altLang="fr-FR" sz="2600" dirty="0">
                <a:latin typeface="+mj-lt"/>
              </a:rPr>
              <a:t> do Sul que </a:t>
            </a:r>
            <a:r>
              <a:rPr lang="fr-CH" altLang="fr-FR" sz="2600" dirty="0" err="1">
                <a:latin typeface="+mj-lt"/>
              </a:rPr>
              <a:t>dispunham</a:t>
            </a:r>
            <a:r>
              <a:rPr lang="fr-CH" altLang="fr-FR" sz="2600" dirty="0">
                <a:latin typeface="+mj-lt"/>
              </a:rPr>
              <a:t> de </a:t>
            </a:r>
            <a:r>
              <a:rPr lang="fr-CH" altLang="fr-FR" sz="2600" dirty="0" err="1">
                <a:latin typeface="+mj-lt"/>
              </a:rPr>
              <a:t>dados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tiveram</a:t>
            </a:r>
            <a:r>
              <a:rPr lang="fr-CH" altLang="fr-FR" sz="2600" dirty="0">
                <a:latin typeface="+mj-lt"/>
              </a:rPr>
              <a:t> </a:t>
            </a:r>
            <a:r>
              <a:rPr lang="fr-CH" altLang="fr-FR" sz="2600" dirty="0" err="1">
                <a:latin typeface="+mj-lt"/>
              </a:rPr>
              <a:t>uma</a:t>
            </a:r>
            <a:r>
              <a:rPr lang="fr-CH" altLang="fr-FR" sz="2600" dirty="0">
                <a:latin typeface="+mj-lt"/>
              </a:rPr>
              <a:t> média de </a:t>
            </a:r>
            <a:r>
              <a:rPr lang="fr-CH" altLang="fr-FR" sz="2600" dirty="0" err="1">
                <a:latin typeface="+mj-lt"/>
              </a:rPr>
              <a:t>ingestão</a:t>
            </a:r>
            <a:r>
              <a:rPr lang="fr-CH" altLang="fr-FR" sz="2600" dirty="0">
                <a:latin typeface="+mj-lt"/>
              </a:rPr>
              <a:t> de Ca de 400 – 700 mg/dia.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 smtClean="0"/>
              <a:t>RESULTADOS I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220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</TotalTime>
  <Words>860</Words>
  <Application>Microsoft Macintosh PowerPoint</Application>
  <PresentationFormat>On-screen Show (4:3)</PresentationFormat>
  <Paragraphs>124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Anivers</vt:lpstr>
      <vt:lpstr>Arial</vt:lpstr>
      <vt:lpstr>Calibri</vt:lpstr>
      <vt:lpstr>Calibri Light</vt:lpstr>
      <vt:lpstr>ＭＳ Ｐゴシック</vt:lpstr>
      <vt:lpstr>Roboto</vt:lpstr>
      <vt:lpstr>Roboto Light</vt:lpstr>
      <vt:lpstr>Roboto Medium</vt:lpstr>
      <vt:lpstr>Wingdings</vt:lpstr>
      <vt:lpstr>Office Theme</vt:lpstr>
      <vt:lpstr>Ingestão de cálcio na dieta de adultos ao redor do mundo:</vt:lpstr>
      <vt:lpstr>Comitê diretivo do cálcio</vt:lpstr>
      <vt:lpstr>PowerPoint Presentation</vt:lpstr>
      <vt:lpstr>DADOS SOBRE O CÁLCIO</vt:lpstr>
      <vt:lpstr>OBJETIVOS</vt:lpstr>
      <vt:lpstr>REVISÃO SISTEMÁTICA</vt:lpstr>
      <vt:lpstr>RESULTADOS DE BUSCAS</vt:lpstr>
      <vt:lpstr>ORGANOGRAMA</vt:lpstr>
      <vt:lpstr>RESULTADOS I</vt:lpstr>
      <vt:lpstr>RESULTADOS II</vt:lpstr>
      <vt:lpstr>Limitações</vt:lpstr>
      <vt:lpstr>Ingestão de cálcio na dieta de adultos ao redor do mundo</vt:lpstr>
      <vt:lpstr>NA REGIÃO ÁSIA-PACÍFICO</vt:lpstr>
      <vt:lpstr>NO ORIENTE MÉDIO E NA ÁFRICA</vt:lpstr>
      <vt:lpstr>NA EUROPA</vt:lpstr>
      <vt:lpstr>NAS amÉricas</vt:lpstr>
      <vt:lpstr>ConclusÕES</vt:lpstr>
      <vt:lpstr>PowerPoint Presentation</vt:lpstr>
      <vt:lpstr>Agradecimentos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80</cp:revision>
  <dcterms:created xsi:type="dcterms:W3CDTF">2017-12-11T14:06:40Z</dcterms:created>
  <dcterms:modified xsi:type="dcterms:W3CDTF">2018-02-28T06:30:40Z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882035635</vt:i4>
  </property>
  <property fmtid="{D5CDD505-2E9C-101B-9397-08002B2CF9AE}" pid="3" name="_NewReviewCycle">
    <vt:lpwstr/>
  </property>
  <property fmtid="{D5CDD505-2E9C-101B-9397-08002B2CF9AE}" pid="4" name="_EmailSubject">
    <vt:lpwstr>[EXTERNAL] RE: IOF-SANOFI: CALL 01/02/2018 </vt:lpwstr>
  </property>
  <property fmtid="{D5CDD505-2E9C-101B-9397-08002B2CF9AE}" pid="5" name="_AuthorEmail">
    <vt:lpwstr>Talita.Biason@sanofi.com</vt:lpwstr>
  </property>
  <property fmtid="{D5CDD505-2E9C-101B-9397-08002B2CF9AE}" pid="6" name="_AuthorEmailDisplayName">
    <vt:lpwstr>Biason, Talita /BR</vt:lpwstr>
  </property>
</Properties>
</file>